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1014" r:id="rId2"/>
    <p:sldId id="1388" r:id="rId3"/>
    <p:sldId id="1480" r:id="rId4"/>
    <p:sldId id="1481" r:id="rId5"/>
    <p:sldId id="1482" r:id="rId6"/>
    <p:sldId id="1483" r:id="rId7"/>
    <p:sldId id="1484" r:id="rId8"/>
    <p:sldId id="1485" r:id="rId9"/>
    <p:sldId id="1486" r:id="rId10"/>
    <p:sldId id="1398" r:id="rId11"/>
    <p:sldId id="1082" r:id="rId12"/>
    <p:sldId id="1477" r:id="rId13"/>
    <p:sldId id="1487" r:id="rId14"/>
    <p:sldId id="1488" r:id="rId15"/>
    <p:sldId id="1437" r:id="rId16"/>
    <p:sldId id="1346" r:id="rId17"/>
    <p:sldId id="1377" r:id="rId18"/>
    <p:sldId id="272" r:id="rId19"/>
    <p:sldId id="861" r:id="rId20"/>
    <p:sldId id="273" r:id="rId21"/>
    <p:sldId id="862" r:id="rId22"/>
    <p:sldId id="864" r:id="rId23"/>
    <p:sldId id="1492" r:id="rId24"/>
    <p:sldId id="1491" r:id="rId25"/>
    <p:sldId id="1493" r:id="rId26"/>
    <p:sldId id="258" r:id="rId27"/>
    <p:sldId id="259" r:id="rId28"/>
    <p:sldId id="277" r:id="rId29"/>
    <p:sldId id="971" r:id="rId30"/>
    <p:sldId id="969" r:id="rId31"/>
    <p:sldId id="950" r:id="rId32"/>
    <p:sldId id="961" r:id="rId33"/>
    <p:sldId id="962" r:id="rId34"/>
    <p:sldId id="938" r:id="rId35"/>
    <p:sldId id="966" r:id="rId36"/>
    <p:sldId id="963" r:id="rId37"/>
    <p:sldId id="975" r:id="rId38"/>
    <p:sldId id="964" r:id="rId39"/>
    <p:sldId id="965" r:id="rId40"/>
    <p:sldId id="825" r:id="rId41"/>
    <p:sldId id="972" r:id="rId42"/>
    <p:sldId id="826" r:id="rId43"/>
    <p:sldId id="1478" r:id="rId44"/>
    <p:sldId id="1479" r:id="rId45"/>
    <p:sldId id="829" r:id="rId46"/>
    <p:sldId id="973" r:id="rId47"/>
    <p:sldId id="302" r:id="rId48"/>
    <p:sldId id="261" r:id="rId49"/>
    <p:sldId id="279" r:id="rId50"/>
    <p:sldId id="836" r:id="rId51"/>
    <p:sldId id="974" r:id="rId52"/>
    <p:sldId id="837" r:id="rId53"/>
    <p:sldId id="838" r:id="rId54"/>
    <p:sldId id="839" r:id="rId55"/>
    <p:sldId id="840" r:id="rId56"/>
    <p:sldId id="988" r:id="rId57"/>
    <p:sldId id="1490" r:id="rId58"/>
    <p:sldId id="870" r:id="rId59"/>
    <p:sldId id="871" r:id="rId60"/>
    <p:sldId id="939" r:id="rId61"/>
    <p:sldId id="873" r:id="rId62"/>
    <p:sldId id="874" r:id="rId63"/>
    <p:sldId id="955" r:id="rId64"/>
    <p:sldId id="956" r:id="rId65"/>
    <p:sldId id="936" r:id="rId66"/>
    <p:sldId id="885" r:id="rId67"/>
    <p:sldId id="887" r:id="rId68"/>
    <p:sldId id="888" r:id="rId69"/>
    <p:sldId id="889" r:id="rId70"/>
    <p:sldId id="890" r:id="rId71"/>
    <p:sldId id="891" r:id="rId72"/>
    <p:sldId id="989" r:id="rId73"/>
    <p:sldId id="1011" r:id="rId74"/>
    <p:sldId id="1012" r:id="rId75"/>
    <p:sldId id="978" r:id="rId76"/>
    <p:sldId id="979" r:id="rId77"/>
    <p:sldId id="980" r:id="rId78"/>
    <p:sldId id="981" r:id="rId79"/>
    <p:sldId id="982" r:id="rId80"/>
    <p:sldId id="983" r:id="rId81"/>
    <p:sldId id="984" r:id="rId82"/>
    <p:sldId id="985" r:id="rId83"/>
    <p:sldId id="986" r:id="rId84"/>
    <p:sldId id="806" r:id="rId85"/>
    <p:sldId id="976" r:id="rId86"/>
    <p:sldId id="805"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8" autoAdjust="0"/>
    <p:restoredTop sz="83776" autoAdjust="0"/>
  </p:normalViewPr>
  <p:slideViewPr>
    <p:cSldViewPr>
      <p:cViewPr varScale="1">
        <p:scale>
          <a:sx n="94" d="100"/>
          <a:sy n="94" d="100"/>
        </p:scale>
        <p:origin x="277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4" Type="http://schemas.openxmlformats.org/officeDocument/2006/relationships/image" Target="../media/image10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7.wmf"/><Relationship Id="rId1" Type="http://schemas.openxmlformats.org/officeDocument/2006/relationships/image" Target="../media/image103.wmf"/><Relationship Id="rId4"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9.wmf"/><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39.wmf"/><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 Id="rId9" Type="http://schemas.openxmlformats.org/officeDocument/2006/relationships/image" Target="../media/image7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image" Target="../media/image84.wmf"/><Relationship Id="rId3" Type="http://schemas.openxmlformats.org/officeDocument/2006/relationships/image" Target="../media/image74.wmf"/><Relationship Id="rId7" Type="http://schemas.openxmlformats.org/officeDocument/2006/relationships/image" Target="../media/image78.wmf"/><Relationship Id="rId12" Type="http://schemas.openxmlformats.org/officeDocument/2006/relationships/image" Target="../media/image83.wmf"/><Relationship Id="rId17" Type="http://schemas.openxmlformats.org/officeDocument/2006/relationships/image" Target="../media/image88.wmf"/><Relationship Id="rId2" Type="http://schemas.openxmlformats.org/officeDocument/2006/relationships/image" Target="../media/image73.wmf"/><Relationship Id="rId16" Type="http://schemas.openxmlformats.org/officeDocument/2006/relationships/image" Target="../media/image87.wmf"/><Relationship Id="rId1" Type="http://schemas.openxmlformats.org/officeDocument/2006/relationships/image" Target="../media/image72.wmf"/><Relationship Id="rId6" Type="http://schemas.openxmlformats.org/officeDocument/2006/relationships/image" Target="../media/image77.wmf"/><Relationship Id="rId11" Type="http://schemas.openxmlformats.org/officeDocument/2006/relationships/image" Target="../media/image82.wmf"/><Relationship Id="rId5" Type="http://schemas.openxmlformats.org/officeDocument/2006/relationships/image" Target="../media/image76.wmf"/><Relationship Id="rId15" Type="http://schemas.openxmlformats.org/officeDocument/2006/relationships/image" Target="../media/image86.w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 Id="rId14" Type="http://schemas.openxmlformats.org/officeDocument/2006/relationships/image" Target="../media/image8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96A62-2ED8-4D44-B314-2969E43DBACD}" type="slidenum">
              <a:rPr lang="en-US" smtClean="0"/>
              <a:t>1</a:t>
            </a:fld>
            <a:endParaRPr lang="en-US"/>
          </a:p>
        </p:txBody>
      </p:sp>
    </p:spTree>
    <p:extLst>
      <p:ext uri="{BB962C8B-B14F-4D97-AF65-F5344CB8AC3E}">
        <p14:creationId xmlns:p14="http://schemas.microsoft.com/office/powerpoint/2010/main" val="259743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910B194-98DF-944E-8F43-823BF11B6CD0}" type="slidenum">
              <a:rPr lang="en-US" altLang="x-none">
                <a:solidFill>
                  <a:srgbClr val="000000"/>
                </a:solidFill>
                <a:latin typeface="Calibri" charset="0"/>
              </a:rPr>
              <a:pPr eaLnBrk="1" hangingPunct="1"/>
              <a:t>35</a:t>
            </a:fld>
            <a:endParaRPr lang="en-US" altLang="x-none">
              <a:solidFill>
                <a:srgbClr val="000000"/>
              </a:solidFill>
              <a:latin typeface="Calibri" charset="0"/>
            </a:endParaRPr>
          </a:p>
        </p:txBody>
      </p:sp>
    </p:spTree>
    <p:extLst>
      <p:ext uri="{BB962C8B-B14F-4D97-AF65-F5344CB8AC3E}">
        <p14:creationId xmlns:p14="http://schemas.microsoft.com/office/powerpoint/2010/main" val="1608365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96A62-2ED8-4D44-B314-2969E43DBACD}" type="slidenum">
              <a:rPr lang="en-US" smtClean="0"/>
              <a:t>37</a:t>
            </a:fld>
            <a:endParaRPr lang="en-US"/>
          </a:p>
        </p:txBody>
      </p:sp>
    </p:spTree>
    <p:extLst>
      <p:ext uri="{BB962C8B-B14F-4D97-AF65-F5344CB8AC3E}">
        <p14:creationId xmlns:p14="http://schemas.microsoft.com/office/powerpoint/2010/main" val="28623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word ‘deep’ in deep learning refers to the layered model architectures which are usually deeper than conventional learning models. </a:t>
            </a:r>
            <a:endParaRPr lang="en-US" altLang="zh-CN"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8B454EA6-DD18-4A1C-9872-32A665E57011}" type="slidenum">
              <a:rPr lang="zh-CN" altLang="en-US" smtClean="0"/>
              <a:t>39</a:t>
            </a:fld>
            <a:endParaRPr lang="zh-CN" altLang="en-US"/>
          </a:p>
        </p:txBody>
      </p:sp>
    </p:spTree>
    <p:extLst>
      <p:ext uri="{BB962C8B-B14F-4D97-AF65-F5344CB8AC3E}">
        <p14:creationId xmlns:p14="http://schemas.microsoft.com/office/powerpoint/2010/main" val="643401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world” for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Data: </a:t>
            </a:r>
            <a:r>
              <a:rPr lang="zh-TW" altLang="en-US" sz="1200" dirty="0"/>
              <a:t>http://yann.lecun.com/exdb/mnist/</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40</a:t>
            </a:fld>
            <a:endParaRPr lang="zh-TW" altLang="en-US"/>
          </a:p>
        </p:txBody>
      </p:sp>
    </p:spTree>
    <p:extLst>
      <p:ext uri="{BB962C8B-B14F-4D97-AF65-F5344CB8AC3E}">
        <p14:creationId xmlns:p14="http://schemas.microsoft.com/office/powerpoint/2010/main" val="1630720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41</a:t>
            </a:fld>
            <a:endParaRPr lang="zh-TW" altLang="en-US"/>
          </a:p>
        </p:txBody>
      </p:sp>
    </p:spTree>
    <p:extLst>
      <p:ext uri="{BB962C8B-B14F-4D97-AF65-F5344CB8AC3E}">
        <p14:creationId xmlns:p14="http://schemas.microsoft.com/office/powerpoint/2010/main" val="1025118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42</a:t>
            </a:fld>
            <a:endParaRPr lang="zh-TW" altLang="en-US"/>
          </a:p>
        </p:txBody>
      </p:sp>
    </p:spTree>
    <p:extLst>
      <p:ext uri="{BB962C8B-B14F-4D97-AF65-F5344CB8AC3E}">
        <p14:creationId xmlns:p14="http://schemas.microsoft.com/office/powerpoint/2010/main" val="86389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a:t>Fully Connected Feedforward Network </a:t>
            </a:r>
            <a:endParaRPr lang="zh-TW" altLang="en-US" b="1" i="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45</a:t>
            </a:fld>
            <a:endParaRPr lang="zh-TW" altLang="en-US"/>
          </a:p>
        </p:txBody>
      </p:sp>
    </p:spTree>
    <p:extLst>
      <p:ext uri="{BB962C8B-B14F-4D97-AF65-F5344CB8AC3E}">
        <p14:creationId xmlns:p14="http://schemas.microsoft.com/office/powerpoint/2010/main" val="42421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world” for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Data: </a:t>
            </a:r>
            <a:r>
              <a:rPr lang="zh-TW" altLang="en-US" sz="1200" dirty="0"/>
              <a:t>http://yann.lecun.com/exdb/mnist/</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46</a:t>
            </a:fld>
            <a:endParaRPr lang="zh-TW" altLang="en-US"/>
          </a:p>
        </p:txBody>
      </p:sp>
    </p:spTree>
    <p:extLst>
      <p:ext uri="{BB962C8B-B14F-4D97-AF65-F5344CB8AC3E}">
        <p14:creationId xmlns:p14="http://schemas.microsoft.com/office/powerpoint/2010/main" val="1251608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47</a:t>
            </a:fld>
            <a:endParaRPr lang="en-US"/>
          </a:p>
        </p:txBody>
      </p:sp>
    </p:spTree>
    <p:extLst>
      <p:ext uri="{BB962C8B-B14F-4D97-AF65-F5344CB8AC3E}">
        <p14:creationId xmlns:p14="http://schemas.microsoft.com/office/powerpoint/2010/main" val="367905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48</a:t>
            </a:fld>
            <a:endParaRPr lang="en-US"/>
          </a:p>
        </p:txBody>
      </p:sp>
    </p:spTree>
    <p:extLst>
      <p:ext uri="{BB962C8B-B14F-4D97-AF65-F5344CB8AC3E}">
        <p14:creationId xmlns:p14="http://schemas.microsoft.com/office/powerpoint/2010/main" val="427458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Original output layer is local</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50</a:t>
            </a:fld>
            <a:endParaRPr lang="zh-TW" altLang="en-US"/>
          </a:p>
        </p:txBody>
      </p:sp>
    </p:spTree>
    <p:extLst>
      <p:ext uri="{BB962C8B-B14F-4D97-AF65-F5344CB8AC3E}">
        <p14:creationId xmlns:p14="http://schemas.microsoft.com/office/powerpoint/2010/main" val="114070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Cross entropy with sigmoid also has t-z gradient as </a:t>
            </a:r>
            <a:r>
              <a:rPr lang="en-US" baseline="0" dirty="0" err="1"/>
              <a:t>ln</a:t>
            </a:r>
            <a:r>
              <a:rPr lang="en-US" baseline="0" dirty="0"/>
              <a:t> undoes exponential of sigmoid.</a:t>
            </a:r>
          </a:p>
          <a:p>
            <a:r>
              <a:rPr lang="en-US" baseline="0" dirty="0" err="1"/>
              <a:t>Softmax</a:t>
            </a:r>
            <a:r>
              <a:rPr lang="en-US" baseline="0" dirty="0"/>
              <a:t> with TSS  gives gradient of (t-z)z(d-z of target node) where d is of 1 if node is target, else 0, saturates and global</a:t>
            </a:r>
          </a:p>
          <a:p>
            <a:r>
              <a:rPr lang="en-US" baseline="0" dirty="0"/>
              <a:t>CE loss – 0 for non target nodes, and </a:t>
            </a:r>
            <a:r>
              <a:rPr lang="en-US" baseline="0" dirty="0" err="1"/>
              <a:t>ln</a:t>
            </a:r>
            <a:r>
              <a:rPr lang="en-US" baseline="0" dirty="0"/>
              <a:t>(z) for target node.  Thus if z = 1 0, loss, loss grows as z approaches 0</a:t>
            </a:r>
          </a:p>
          <a:p>
            <a:endParaRPr lang="en-US" dirty="0"/>
          </a:p>
        </p:txBody>
      </p:sp>
      <p:sp>
        <p:nvSpPr>
          <p:cNvPr id="4" name="Slide Number Placeholder 3"/>
          <p:cNvSpPr>
            <a:spLocks noGrp="1"/>
          </p:cNvSpPr>
          <p:nvPr>
            <p:ph type="sldNum" sz="quarter" idx="10"/>
          </p:nvPr>
        </p:nvSpPr>
        <p:spPr/>
        <p:txBody>
          <a:bodyPr/>
          <a:lstStyle/>
          <a:p>
            <a:pPr>
              <a:defRPr/>
            </a:pPr>
            <a:fld id="{1445168E-967D-6440-95B1-DC0029192C4A}" type="slidenum">
              <a:rPr lang="en-US" smtClean="0"/>
              <a:pPr>
                <a:defRPr/>
              </a:pPr>
              <a:t>51</a:t>
            </a:fld>
            <a:endParaRPr lang="en-US"/>
          </a:p>
        </p:txBody>
      </p:sp>
    </p:spTree>
    <p:extLst>
      <p:ext uri="{BB962C8B-B14F-4D97-AF65-F5344CB8AC3E}">
        <p14:creationId xmlns:p14="http://schemas.microsoft.com/office/powerpoint/2010/main" val="1644905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Monotonicity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Non-locality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当输入为</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时，预测为猫的概率是预测不是猫的概率的</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倍</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52</a:t>
            </a:fld>
            <a:endParaRPr lang="zh-TW" altLang="en-US"/>
          </a:p>
        </p:txBody>
      </p:sp>
    </p:spTree>
    <p:extLst>
      <p:ext uri="{BB962C8B-B14F-4D97-AF65-F5344CB8AC3E}">
        <p14:creationId xmlns:p14="http://schemas.microsoft.com/office/powerpoint/2010/main" val="115691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55</a:t>
            </a:fld>
            <a:endParaRPr lang="zh-TW" altLang="en-US"/>
          </a:p>
        </p:txBody>
      </p:sp>
    </p:spTree>
    <p:extLst>
      <p:ext uri="{BB962C8B-B14F-4D97-AF65-F5344CB8AC3E}">
        <p14:creationId xmlns:p14="http://schemas.microsoft.com/office/powerpoint/2010/main" val="1090973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Green is </a:t>
            </a:r>
            <a:r>
              <a:rPr lang="en-US" dirty="0" err="1"/>
              <a:t>softplus</a:t>
            </a:r>
            <a:r>
              <a:rPr lang="en-US" dirty="0"/>
              <a:t> function</a:t>
            </a:r>
            <a:r>
              <a:rPr lang="en-US" baseline="0" dirty="0"/>
              <a:t> f(x) = </a:t>
            </a:r>
            <a:r>
              <a:rPr lang="en-US" baseline="0" dirty="0" err="1"/>
              <a:t>ls</a:t>
            </a:r>
            <a:r>
              <a:rPr lang="en-US" baseline="0" dirty="0"/>
              <a:t>(1+e^x)  (smooth version of RLU), whose derivative  is the sigmoid 1/(1+e^-x)</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For regular </a:t>
            </a:r>
            <a:r>
              <a:rPr lang="en-US" baseline="0" dirty="0" err="1"/>
              <a:t>ReLU</a:t>
            </a:r>
            <a:r>
              <a:rPr lang="en-US" baseline="0" dirty="0"/>
              <a:t>, set bias slightly positive, so that active to start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Leaky </a:t>
            </a:r>
            <a:r>
              <a:rPr lang="en-US" baseline="0" dirty="0" err="1"/>
              <a:t>ReLU</a:t>
            </a:r>
            <a:r>
              <a:rPr lang="en-US" baseline="0" dirty="0"/>
              <a:t>  f(x) = x if &gt; 0 else .01x – some effect for x &lt; 0</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Note </a:t>
            </a:r>
            <a:r>
              <a:rPr lang="en-US" baseline="0" dirty="0" err="1"/>
              <a:t>ReLU</a:t>
            </a:r>
            <a:r>
              <a:rPr lang="en-US" baseline="0" dirty="0"/>
              <a:t> is not everywhere differentiable.  At 0 just choose left or right derivative (0 or 1) and works fine empirically, though theoretically a bit bothersome – Note that since net is real number the </a:t>
            </a:r>
            <a:r>
              <a:rPr lang="en-US" baseline="0" dirty="0" err="1"/>
              <a:t>prob</a:t>
            </a:r>
            <a:r>
              <a:rPr lang="en-US" baseline="0" dirty="0"/>
              <a:t>(0) = 0 anyways and if computer has 0, probably just a representation issue and we would be a little to the left or right anyways in a true system.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why not same with threshold function?  Derivate would be 0 everywhere with no learning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Principle: Nets easier to optimize when there behavior is closer to linear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Still learning why </a:t>
            </a:r>
            <a:r>
              <a:rPr lang="en-US" baseline="0" dirty="0" err="1"/>
              <a:t>ReLUs</a:t>
            </a:r>
            <a:r>
              <a:rPr lang="en-US" baseline="0" dirty="0"/>
              <a:t> work as well as they do</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60</a:t>
            </a:fld>
            <a:endParaRPr lang="en-US">
              <a:uFillTx/>
            </a:endParaRPr>
          </a:p>
        </p:txBody>
      </p:sp>
    </p:spTree>
    <p:extLst>
      <p:ext uri="{BB962C8B-B14F-4D97-AF65-F5344CB8AC3E}">
        <p14:creationId xmlns:p14="http://schemas.microsoft.com/office/powerpoint/2010/main" val="67953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How to train?</a:t>
            </a:r>
            <a:r>
              <a:rPr lang="zh-TW" altLang="en-US" sz="1200" baseline="0" dirty="0">
                <a:solidFill>
                  <a:schemeClr val="tx1"/>
                </a:solidFill>
              </a:rPr>
              <a:t> </a:t>
            </a:r>
            <a:r>
              <a:rPr lang="en-US" altLang="zh-TW" sz="1200" baseline="0" dirty="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Ian J. Goodfellow goodfeli@iro.umontreal.ca David </a:t>
            </a:r>
            <a:r>
              <a:rPr lang="en-US" altLang="zh-TW" dirty="0" err="1"/>
              <a:t>Warde</a:t>
            </a:r>
            <a:r>
              <a:rPr lang="en-US" altLang="zh-TW" dirty="0"/>
              <a:t>-Farley wardefar@iro.umontreal.ca Mehdi Mirza mirzamom@iro.umontreal.ca Aaron </a:t>
            </a:r>
            <a:r>
              <a:rPr lang="en-US" altLang="zh-TW" dirty="0" err="1"/>
              <a:t>Courville</a:t>
            </a:r>
            <a:r>
              <a:rPr lang="en-US" altLang="zh-TW" dirty="0"/>
              <a:t> aaron.courville@umontreal.ca </a:t>
            </a:r>
            <a:r>
              <a:rPr lang="en-US" altLang="zh-TW" dirty="0" err="1"/>
              <a:t>Yoshua</a:t>
            </a:r>
            <a:r>
              <a:rPr lang="en-US" altLang="zh-TW" dirty="0"/>
              <a:t> </a:t>
            </a:r>
            <a:r>
              <a:rPr lang="en-US" altLang="zh-TW" dirty="0" err="1"/>
              <a:t>Bengio</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61</a:t>
            </a:fld>
            <a:endParaRPr lang="zh-TW" altLang="en-US"/>
          </a:p>
        </p:txBody>
      </p:sp>
    </p:spTree>
    <p:extLst>
      <p:ext uri="{BB962C8B-B14F-4D97-AF65-F5344CB8AC3E}">
        <p14:creationId xmlns:p14="http://schemas.microsoft.com/office/powerpoint/2010/main" val="148791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3,4,5</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62</a:t>
            </a:fld>
            <a:endParaRPr lang="zh-TW" altLang="en-US"/>
          </a:p>
        </p:txBody>
      </p:sp>
    </p:spTree>
    <p:extLst>
      <p:ext uri="{BB962C8B-B14F-4D97-AF65-F5344CB8AC3E}">
        <p14:creationId xmlns:p14="http://schemas.microsoft.com/office/powerpoint/2010/main" val="321695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Bias do not have to multiply !!!!!!!!!!!!!!!!!!!!!!!!!!!!!!!!!!!</a:t>
            </a:r>
          </a:p>
          <a:p>
            <a:r>
              <a:rPr lang="en-US" altLang="zh-TW" dirty="0"/>
              <a:t>Reasonable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66</a:t>
            </a:fld>
            <a:endParaRPr lang="zh-TW" altLang="en-US"/>
          </a:p>
        </p:txBody>
      </p:sp>
    </p:spTree>
    <p:extLst>
      <p:ext uri="{BB962C8B-B14F-4D97-AF65-F5344CB8AC3E}">
        <p14:creationId xmlns:p14="http://schemas.microsoft.com/office/powerpoint/2010/main" val="94454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1" dirty="0">
                    <a:latin typeface="Cambria Math" panose="02040503050406030204" pitchFamily="18" charset="0"/>
                  </a:rPr>
                  <a:t>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67</a:t>
            </a:fld>
            <a:endParaRPr lang="zh-TW" altLang="en-US"/>
          </a:p>
        </p:txBody>
      </p:sp>
    </p:spTree>
    <p:extLst>
      <p:ext uri="{BB962C8B-B14F-4D97-AF65-F5344CB8AC3E}">
        <p14:creationId xmlns:p14="http://schemas.microsoft.com/office/powerpoint/2010/main" val="35541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70</a:t>
            </a:fld>
            <a:endParaRPr lang="zh-TW" altLang="en-US"/>
          </a:p>
        </p:txBody>
      </p:sp>
    </p:spTree>
    <p:extLst>
      <p:ext uri="{BB962C8B-B14F-4D97-AF65-F5344CB8AC3E}">
        <p14:creationId xmlns:p14="http://schemas.microsoft.com/office/powerpoint/2010/main" val="3559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3C1DBEA-201B-AF42-A8ED-8FCBF134A828}" type="slidenum">
              <a:rPr lang="en-US" altLang="x-none">
                <a:solidFill>
                  <a:srgbClr val="000000"/>
                </a:solidFill>
                <a:latin typeface="Calibri" charset="0"/>
              </a:rPr>
              <a:pPr eaLnBrk="1" hangingPunct="1"/>
              <a:t>21</a:t>
            </a:fld>
            <a:endParaRPr lang="en-US" altLang="x-none">
              <a:solidFill>
                <a:srgbClr val="000000"/>
              </a:solidFill>
              <a:latin typeface="Calibri" charset="0"/>
            </a:endParaRPr>
          </a:p>
        </p:txBody>
      </p:sp>
    </p:spTree>
    <p:extLst>
      <p:ext uri="{BB962C8B-B14F-4D97-AF65-F5344CB8AC3E}">
        <p14:creationId xmlns:p14="http://schemas.microsoft.com/office/powerpoint/2010/main" val="1100711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71</a:t>
            </a:fld>
            <a:endParaRPr lang="zh-TW" altLang="en-US"/>
          </a:p>
        </p:txBody>
      </p:sp>
    </p:spTree>
    <p:extLst>
      <p:ext uri="{BB962C8B-B14F-4D97-AF65-F5344CB8AC3E}">
        <p14:creationId xmlns:p14="http://schemas.microsoft.com/office/powerpoint/2010/main" val="461387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69F8C60-A52A-204E-AF45-7756A3B1A6EB}" type="slidenum">
              <a:rPr lang="en-US" altLang="x-none">
                <a:solidFill>
                  <a:srgbClr val="000000"/>
                </a:solidFill>
                <a:latin typeface="Calibri" charset="0"/>
              </a:rPr>
              <a:pPr eaLnBrk="1" hangingPunct="1"/>
              <a:t>22</a:t>
            </a:fld>
            <a:endParaRPr lang="en-US" altLang="x-none">
              <a:solidFill>
                <a:srgbClr val="000000"/>
              </a:solidFill>
              <a:latin typeface="Calibri" charset="0"/>
            </a:endParaRPr>
          </a:p>
        </p:txBody>
      </p:sp>
    </p:spTree>
    <p:extLst>
      <p:ext uri="{BB962C8B-B14F-4D97-AF65-F5344CB8AC3E}">
        <p14:creationId xmlns:p14="http://schemas.microsoft.com/office/powerpoint/2010/main" val="208070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96A62-2ED8-4D44-B314-2969E43DBACD}" type="slidenum">
              <a:rPr lang="en-US" smtClean="0"/>
              <a:t>25</a:t>
            </a:fld>
            <a:endParaRPr lang="en-US"/>
          </a:p>
        </p:txBody>
      </p:sp>
    </p:spTree>
    <p:extLst>
      <p:ext uri="{BB962C8B-B14F-4D97-AF65-F5344CB8AC3E}">
        <p14:creationId xmlns:p14="http://schemas.microsoft.com/office/powerpoint/2010/main" val="142620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26</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SWB</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For a fixed number of parameters, a deep model is clearly better than the shallow one.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29</a:t>
            </a:fld>
            <a:endParaRPr lang="zh-TW" altLang="en-US"/>
          </a:p>
        </p:txBody>
      </p:sp>
    </p:spTree>
    <p:extLst>
      <p:ext uri="{BB962C8B-B14F-4D97-AF65-F5344CB8AC3E}">
        <p14:creationId xmlns:p14="http://schemas.microsoft.com/office/powerpoint/2010/main" val="1279554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30</a:t>
            </a:fld>
            <a:endParaRPr lang="zh-TW" altLang="en-US"/>
          </a:p>
        </p:txBody>
      </p:sp>
    </p:spTree>
    <p:extLst>
      <p:ext uri="{BB962C8B-B14F-4D97-AF65-F5344CB8AC3E}">
        <p14:creationId xmlns:p14="http://schemas.microsoft.com/office/powerpoint/2010/main" val="1874027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31</a:t>
            </a:fld>
            <a:endParaRPr lang="zh-TW" altLang="en-US"/>
          </a:p>
        </p:txBody>
      </p:sp>
    </p:spTree>
    <p:extLst>
      <p:ext uri="{BB962C8B-B14F-4D97-AF65-F5344CB8AC3E}">
        <p14:creationId xmlns:p14="http://schemas.microsoft.com/office/powerpoint/2010/main" val="39958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10/28/2019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10/28/2019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10/28/2019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10/28/2019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zh.wikipedia.org/wiki/%E6%9C%BA%E5%99%A8%E5%AD%A6%E4%B9%A0" TargetMode="External"/><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39.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3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0.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14.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wmf"/><Relationship Id="rId11" Type="http://schemas.openxmlformats.org/officeDocument/2006/relationships/image" Target="../media/image260.png"/><Relationship Id="rId5" Type="http://schemas.openxmlformats.org/officeDocument/2006/relationships/oleObject" Target="../embeddings/oleObject7.bin"/><Relationship Id="rId10" Type="http://schemas.openxmlformats.org/officeDocument/2006/relationships/image" Target="../media/image54.wmf"/><Relationship Id="rId4" Type="http://schemas.openxmlformats.org/officeDocument/2006/relationships/image" Target="../media/image53.png"/><Relationship Id="rId9"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15.xml"/><Relationship Id="rId7"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38.wmf"/><Relationship Id="rId5" Type="http://schemas.openxmlformats.org/officeDocument/2006/relationships/oleObject" Target="../embeddings/oleObject10.bin"/><Relationship Id="rId10" Type="http://schemas.openxmlformats.org/officeDocument/2006/relationships/image" Target="../media/image54.wmf"/><Relationship Id="rId4" Type="http://schemas.openxmlformats.org/officeDocument/2006/relationships/image" Target="../media/image53.png"/><Relationship Id="rId9"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6.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38.wmf"/><Relationship Id="rId4" Type="http://schemas.openxmlformats.org/officeDocument/2006/relationships/oleObject" Target="../embeddings/oleObject13.bin"/><Relationship Id="rId9" Type="http://schemas.openxmlformats.org/officeDocument/2006/relationships/image" Target="../media/image56.wmf"/></Relationships>
</file>

<file path=ppt/slides/_rels/slide4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4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330.png"/><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66.wmf"/><Relationship Id="rId18" Type="http://schemas.openxmlformats.org/officeDocument/2006/relationships/oleObject" Target="../embeddings/oleObject23.bin"/><Relationship Id="rId3" Type="http://schemas.openxmlformats.org/officeDocument/2006/relationships/notesSlide" Target="../notesSlides/notesSlide20.xml"/><Relationship Id="rId21" Type="http://schemas.openxmlformats.org/officeDocument/2006/relationships/image" Target="../media/image70.wmf"/><Relationship Id="rId7" Type="http://schemas.openxmlformats.org/officeDocument/2006/relationships/image" Target="../media/image63.wmf"/><Relationship Id="rId12" Type="http://schemas.openxmlformats.org/officeDocument/2006/relationships/oleObject" Target="../embeddings/oleObject20.bin"/><Relationship Id="rId17" Type="http://schemas.openxmlformats.org/officeDocument/2006/relationships/image" Target="../media/image68.wmf"/><Relationship Id="rId2" Type="http://schemas.openxmlformats.org/officeDocument/2006/relationships/slideLayout" Target="../slideLayouts/slideLayout2.xml"/><Relationship Id="rId16" Type="http://schemas.openxmlformats.org/officeDocument/2006/relationships/oleObject" Target="../embeddings/oleObject22.bin"/><Relationship Id="rId20" Type="http://schemas.openxmlformats.org/officeDocument/2006/relationships/oleObject" Target="../embeddings/oleObject24.bin"/><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65.wmf"/><Relationship Id="rId5" Type="http://schemas.openxmlformats.org/officeDocument/2006/relationships/image" Target="../media/image62.wmf"/><Relationship Id="rId15" Type="http://schemas.openxmlformats.org/officeDocument/2006/relationships/image" Target="../media/image67.wmf"/><Relationship Id="rId10" Type="http://schemas.openxmlformats.org/officeDocument/2006/relationships/oleObject" Target="../embeddings/oleObject19.bin"/><Relationship Id="rId19" Type="http://schemas.openxmlformats.org/officeDocument/2006/relationships/image" Target="../media/image69.wmf"/><Relationship Id="rId4" Type="http://schemas.openxmlformats.org/officeDocument/2006/relationships/oleObject" Target="../embeddings/oleObject16.bin"/><Relationship Id="rId9" Type="http://schemas.openxmlformats.org/officeDocument/2006/relationships/image" Target="../media/image64.wmf"/><Relationship Id="rId14" Type="http://schemas.openxmlformats.org/officeDocument/2006/relationships/oleObject" Target="../embeddings/oleObject2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1.emf"/><Relationship Id="rId4"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76.wmf"/><Relationship Id="rId18" Type="http://schemas.openxmlformats.org/officeDocument/2006/relationships/oleObject" Target="../embeddings/oleObject33.bin"/><Relationship Id="rId26" Type="http://schemas.openxmlformats.org/officeDocument/2006/relationships/oleObject" Target="../embeddings/oleObject37.bin"/><Relationship Id="rId3" Type="http://schemas.openxmlformats.org/officeDocument/2006/relationships/notesSlide" Target="../notesSlides/notesSlide22.xml"/><Relationship Id="rId21" Type="http://schemas.openxmlformats.org/officeDocument/2006/relationships/image" Target="../media/image80.wmf"/><Relationship Id="rId34" Type="http://schemas.openxmlformats.org/officeDocument/2006/relationships/image" Target="../media/image144.png"/><Relationship Id="rId7" Type="http://schemas.openxmlformats.org/officeDocument/2006/relationships/image" Target="../media/image73.wmf"/><Relationship Id="rId12" Type="http://schemas.openxmlformats.org/officeDocument/2006/relationships/oleObject" Target="../embeddings/oleObject30.bin"/><Relationship Id="rId17" Type="http://schemas.openxmlformats.org/officeDocument/2006/relationships/image" Target="../media/image78.wmf"/><Relationship Id="rId25" Type="http://schemas.openxmlformats.org/officeDocument/2006/relationships/image" Target="../media/image82.wmf"/><Relationship Id="rId33" Type="http://schemas.openxmlformats.org/officeDocument/2006/relationships/image" Target="../media/image86.wmf"/><Relationship Id="rId38" Type="http://schemas.openxmlformats.org/officeDocument/2006/relationships/image" Target="../media/image88.wmf"/><Relationship Id="rId2" Type="http://schemas.openxmlformats.org/officeDocument/2006/relationships/slideLayout" Target="../slideLayouts/slideLayout2.xml"/><Relationship Id="rId16" Type="http://schemas.openxmlformats.org/officeDocument/2006/relationships/oleObject" Target="../embeddings/oleObject32.bin"/><Relationship Id="rId20" Type="http://schemas.openxmlformats.org/officeDocument/2006/relationships/oleObject" Target="../embeddings/oleObject34.bin"/><Relationship Id="rId29" Type="http://schemas.openxmlformats.org/officeDocument/2006/relationships/image" Target="../media/image84.wmf"/><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75.wmf"/><Relationship Id="rId24" Type="http://schemas.openxmlformats.org/officeDocument/2006/relationships/oleObject" Target="../embeddings/oleObject36.bin"/><Relationship Id="rId32" Type="http://schemas.openxmlformats.org/officeDocument/2006/relationships/oleObject" Target="../embeddings/oleObject40.bin"/><Relationship Id="rId37" Type="http://schemas.openxmlformats.org/officeDocument/2006/relationships/oleObject" Target="../embeddings/oleObject42.bin"/><Relationship Id="rId5" Type="http://schemas.openxmlformats.org/officeDocument/2006/relationships/image" Target="../media/image72.wmf"/><Relationship Id="rId15" Type="http://schemas.openxmlformats.org/officeDocument/2006/relationships/image" Target="../media/image77.wmf"/><Relationship Id="rId23" Type="http://schemas.openxmlformats.org/officeDocument/2006/relationships/image" Target="../media/image81.wmf"/><Relationship Id="rId28" Type="http://schemas.openxmlformats.org/officeDocument/2006/relationships/oleObject" Target="../embeddings/oleObject38.bin"/><Relationship Id="rId36" Type="http://schemas.openxmlformats.org/officeDocument/2006/relationships/image" Target="../media/image87.wmf"/><Relationship Id="rId10" Type="http://schemas.openxmlformats.org/officeDocument/2006/relationships/oleObject" Target="../embeddings/oleObject29.bin"/><Relationship Id="rId19" Type="http://schemas.openxmlformats.org/officeDocument/2006/relationships/image" Target="../media/image79.wmf"/><Relationship Id="rId31" Type="http://schemas.openxmlformats.org/officeDocument/2006/relationships/image" Target="../media/image85.wmf"/><Relationship Id="rId4" Type="http://schemas.openxmlformats.org/officeDocument/2006/relationships/oleObject" Target="../embeddings/oleObject26.bin"/><Relationship Id="rId9" Type="http://schemas.openxmlformats.org/officeDocument/2006/relationships/image" Target="../media/image74.wmf"/><Relationship Id="rId14" Type="http://schemas.openxmlformats.org/officeDocument/2006/relationships/oleObject" Target="../embeddings/oleObject31.bin"/><Relationship Id="rId22" Type="http://schemas.openxmlformats.org/officeDocument/2006/relationships/oleObject" Target="../embeddings/oleObject35.bin"/><Relationship Id="rId27" Type="http://schemas.openxmlformats.org/officeDocument/2006/relationships/image" Target="../media/image83.wmf"/><Relationship Id="rId30" Type="http://schemas.openxmlformats.org/officeDocument/2006/relationships/oleObject" Target="../embeddings/oleObject39.bin"/><Relationship Id="rId35" Type="http://schemas.openxmlformats.org/officeDocument/2006/relationships/oleObject" Target="../embeddings/oleObject41.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39.wmf"/><Relationship Id="rId12"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89.png"/><Relationship Id="rId5" Type="http://schemas.openxmlformats.org/officeDocument/2006/relationships/image" Target="../media/image38.wmf"/><Relationship Id="rId10" Type="http://schemas.openxmlformats.org/officeDocument/2006/relationships/image" Target="../media/image68.png"/><Relationship Id="rId4" Type="http://schemas.openxmlformats.org/officeDocument/2006/relationships/oleObject" Target="../embeddings/oleObject43.bin"/><Relationship Id="rId9" Type="http://schemas.openxmlformats.org/officeDocument/2006/relationships/image" Target="../media/image54.wmf"/></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6.png"/><Relationship Id="rId3" Type="http://schemas.openxmlformats.org/officeDocument/2006/relationships/notesSlide" Target="../notesSlides/notesSlide23.xml"/><Relationship Id="rId7" Type="http://schemas.openxmlformats.org/officeDocument/2006/relationships/image" Target="../media/image39.wmf"/><Relationship Id="rId12" Type="http://schemas.openxmlformats.org/officeDocument/2006/relationships/image" Target="../media/image81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7.bin"/><Relationship Id="rId11" Type="http://schemas.openxmlformats.org/officeDocument/2006/relationships/image" Target="../media/image800.png"/><Relationship Id="rId5" Type="http://schemas.openxmlformats.org/officeDocument/2006/relationships/image" Target="../media/image38.wmf"/><Relationship Id="rId10" Type="http://schemas.openxmlformats.org/officeDocument/2006/relationships/image" Target="../media/image94.png"/><Relationship Id="rId4" Type="http://schemas.openxmlformats.org/officeDocument/2006/relationships/oleObject" Target="../embeddings/oleObject46.bin"/><Relationship Id="rId9" Type="http://schemas.openxmlformats.org/officeDocument/2006/relationships/image" Target="../media/image54.wmf"/></Relationships>
</file>

<file path=ppt/slides/_rels/slide56.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image" Target="../media/image1310.png"/><Relationship Id="rId3" Type="http://schemas.openxmlformats.org/officeDocument/2006/relationships/oleObject" Target="../embeddings/oleObject49.bin"/><Relationship Id="rId21" Type="http://schemas.openxmlformats.org/officeDocument/2006/relationships/image" Target="../media/image100.png"/><Relationship Id="rId7" Type="http://schemas.openxmlformats.org/officeDocument/2006/relationships/oleObject" Target="../embeddings/oleObject51.bin"/><Relationship Id="rId12" Type="http://schemas.openxmlformats.org/officeDocument/2006/relationships/image" Target="../media/image1300.png"/><Relationship Id="rId17" Type="http://schemas.openxmlformats.org/officeDocument/2006/relationships/image" Target="../media/image142.png"/><Relationship Id="rId2" Type="http://schemas.openxmlformats.org/officeDocument/2006/relationships/slideLayout" Target="../slideLayouts/slideLayout2.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vmlDrawing" Target="../drawings/vmlDrawing10.vml"/><Relationship Id="rId6" Type="http://schemas.openxmlformats.org/officeDocument/2006/relationships/image" Target="../media/image39.wmf"/><Relationship Id="rId11" Type="http://schemas.openxmlformats.org/officeDocument/2006/relationships/image" Target="../media/image1290.png"/><Relationship Id="rId5" Type="http://schemas.openxmlformats.org/officeDocument/2006/relationships/oleObject" Target="../embeddings/oleObject50.bin"/><Relationship Id="rId15" Type="http://schemas.openxmlformats.org/officeDocument/2006/relationships/image" Target="../media/image133.png"/><Relationship Id="rId10" Type="http://schemas.openxmlformats.org/officeDocument/2006/relationships/image" Target="../media/image1280.png"/><Relationship Id="rId19" Type="http://schemas.openxmlformats.org/officeDocument/2006/relationships/image" Target="../media/image1370.png"/><Relationship Id="rId4" Type="http://schemas.openxmlformats.org/officeDocument/2006/relationships/image" Target="../media/image38.wmf"/><Relationship Id="rId9" Type="http://schemas.openxmlformats.org/officeDocument/2006/relationships/image" Target="../media/image1270.png"/><Relationship Id="rId14" Type="http://schemas.openxmlformats.org/officeDocument/2006/relationships/image" Target="../media/image1320.png"/></Relationships>
</file>

<file path=ppt/slides/_rels/slide5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52.bin"/><Relationship Id="rId21" Type="http://schemas.openxmlformats.org/officeDocument/2006/relationships/image" Target="../media/image951.png"/><Relationship Id="rId7" Type="http://schemas.openxmlformats.org/officeDocument/2006/relationships/oleObject" Target="../embeddings/oleObject54.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11.vml"/><Relationship Id="rId6" Type="http://schemas.openxmlformats.org/officeDocument/2006/relationships/image" Target="../media/image39.wmf"/><Relationship Id="rId5" Type="http://schemas.openxmlformats.org/officeDocument/2006/relationships/oleObject" Target="../embeddings/oleObject53.bin"/><Relationship Id="rId10" Type="http://schemas.openxmlformats.org/officeDocument/2006/relationships/image" Target="../media/image102.wmf"/><Relationship Id="rId19" Type="http://schemas.openxmlformats.org/officeDocument/2006/relationships/image" Target="../media/image931.png"/><Relationship Id="rId4" Type="http://schemas.openxmlformats.org/officeDocument/2006/relationships/image" Target="../media/image38.wmf"/><Relationship Id="rId9" Type="http://schemas.openxmlformats.org/officeDocument/2006/relationships/oleObject" Target="../embeddings/oleObject55.bin"/><Relationship Id="rId22" Type="http://schemas.openxmlformats.org/officeDocument/2006/relationships/image" Target="../media/image961.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73.png"/><Relationship Id="rId18" Type="http://schemas.openxmlformats.org/officeDocument/2006/relationships/image" Target="../media/image74.png"/><Relationship Id="rId3" Type="http://schemas.openxmlformats.org/officeDocument/2006/relationships/notesSlide" Target="../notesSlides/notesSlide25.xml"/><Relationship Id="rId7" Type="http://schemas.openxmlformats.org/officeDocument/2006/relationships/image" Target="../media/image39.wmf"/><Relationship Id="rId12" Type="http://schemas.openxmlformats.org/officeDocument/2006/relationships/image" Target="../media/image72.png"/><Relationship Id="rId17" Type="http://schemas.openxmlformats.org/officeDocument/2006/relationships/image" Target="../media/image152.png"/><Relationship Id="rId2" Type="http://schemas.openxmlformats.org/officeDocument/2006/relationships/slideLayout" Target="../slideLayouts/slideLayout2.xml"/><Relationship Id="rId16" Type="http://schemas.openxmlformats.org/officeDocument/2006/relationships/image" Target="../media/image151.png"/><Relationship Id="rId1" Type="http://schemas.openxmlformats.org/officeDocument/2006/relationships/vmlDrawing" Target="../drawings/vmlDrawing12.vml"/><Relationship Id="rId6" Type="http://schemas.openxmlformats.org/officeDocument/2006/relationships/oleObject" Target="../embeddings/oleObject57.bin"/><Relationship Id="rId11" Type="http://schemas.openxmlformats.org/officeDocument/2006/relationships/image" Target="../media/image146.png"/><Relationship Id="rId5" Type="http://schemas.openxmlformats.org/officeDocument/2006/relationships/image" Target="../media/image38.wmf"/><Relationship Id="rId15" Type="http://schemas.openxmlformats.org/officeDocument/2006/relationships/image" Target="../media/image150.png"/><Relationship Id="rId10" Type="http://schemas.openxmlformats.org/officeDocument/2006/relationships/image" Target="../media/image1450.png"/><Relationship Id="rId19" Type="http://schemas.openxmlformats.org/officeDocument/2006/relationships/image" Target="../media/image75.png"/><Relationship Id="rId4" Type="http://schemas.openxmlformats.org/officeDocument/2006/relationships/oleObject" Target="../embeddings/oleObject56.bin"/><Relationship Id="rId9" Type="http://schemas.openxmlformats.org/officeDocument/2006/relationships/image" Target="../media/image1430.png"/><Relationship Id="rId14" Type="http://schemas.openxmlformats.org/officeDocument/2006/relationships/image" Target="../media/image1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image" Target="../media/image570.png"/><Relationship Id="rId18" Type="http://schemas.openxmlformats.org/officeDocument/2006/relationships/image" Target="../media/image620.png"/><Relationship Id="rId26" Type="http://schemas.openxmlformats.org/officeDocument/2006/relationships/oleObject" Target="../embeddings/oleObject61.bin"/><Relationship Id="rId3" Type="http://schemas.openxmlformats.org/officeDocument/2006/relationships/oleObject" Target="../embeddings/oleObject58.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59.bin"/><Relationship Id="rId12" Type="http://schemas.openxmlformats.org/officeDocument/2006/relationships/image" Target="../media/image560.png"/><Relationship Id="rId17" Type="http://schemas.openxmlformats.org/officeDocument/2006/relationships/image" Target="../media/image610.png"/><Relationship Id="rId25" Type="http://schemas.openxmlformats.org/officeDocument/2006/relationships/image" Target="NULL"/><Relationship Id="rId33" Type="http://schemas.openxmlformats.org/officeDocument/2006/relationships/image" Target="../media/image901.png"/><Relationship Id="rId2" Type="http://schemas.openxmlformats.org/officeDocument/2006/relationships/slideLayout" Target="../slideLayouts/slideLayout2.xml"/><Relationship Id="rId16" Type="http://schemas.openxmlformats.org/officeDocument/2006/relationships/image" Target="../media/image600.png"/><Relationship Id="rId20" Type="http://schemas.openxmlformats.org/officeDocument/2006/relationships/image" Target="../media/image851.png"/><Relationship Id="rId29" Type="http://schemas.openxmlformats.org/officeDocument/2006/relationships/image" Target="NULL"/><Relationship Id="rId1" Type="http://schemas.openxmlformats.org/officeDocument/2006/relationships/vmlDrawing" Target="../drawings/vmlDrawing13.vml"/><Relationship Id="rId6" Type="http://schemas.openxmlformats.org/officeDocument/2006/relationships/image" Target="NULL"/><Relationship Id="rId11" Type="http://schemas.openxmlformats.org/officeDocument/2006/relationships/image" Target="../media/image550.png"/><Relationship Id="rId24" Type="http://schemas.openxmlformats.org/officeDocument/2006/relationships/oleObject" Target="../embeddings/oleObject1210.bin"/><Relationship Id="rId32" Type="http://schemas.openxmlformats.org/officeDocument/2006/relationships/image" Target="../media/image891.png"/><Relationship Id="rId37" Type="http://schemas.openxmlformats.org/officeDocument/2006/relationships/image" Target="../media/image980.png"/><Relationship Id="rId5" Type="http://schemas.openxmlformats.org/officeDocument/2006/relationships/oleObject" Target="../embeddings/oleObject800.bin"/><Relationship Id="rId15" Type="http://schemas.openxmlformats.org/officeDocument/2006/relationships/image" Target="../media/image590.png"/><Relationship Id="rId23" Type="http://schemas.openxmlformats.org/officeDocument/2006/relationships/image" Target="../media/image105.wmf"/><Relationship Id="rId28" Type="http://schemas.openxmlformats.org/officeDocument/2006/relationships/oleObject" Target="../embeddings/oleObject1220.bin"/><Relationship Id="rId36" Type="http://schemas.openxmlformats.org/officeDocument/2006/relationships/image" Target="../media/image970.png"/><Relationship Id="rId10" Type="http://schemas.openxmlformats.org/officeDocument/2006/relationships/image" Target="../media/image510.wmf"/><Relationship Id="rId19" Type="http://schemas.openxmlformats.org/officeDocument/2006/relationships/image" Target="../media/image630.png"/><Relationship Id="rId31" Type="http://schemas.openxmlformats.org/officeDocument/2006/relationships/image" Target="../media/image881.png"/><Relationship Id="rId4" Type="http://schemas.openxmlformats.org/officeDocument/2006/relationships/image" Target="../media/image103.wmf"/><Relationship Id="rId9" Type="http://schemas.openxmlformats.org/officeDocument/2006/relationships/oleObject" Target="../embeddings/oleObject1200.bin"/><Relationship Id="rId14" Type="http://schemas.openxmlformats.org/officeDocument/2006/relationships/image" Target="../media/image580.png"/><Relationship Id="rId22" Type="http://schemas.openxmlformats.org/officeDocument/2006/relationships/oleObject" Target="../embeddings/oleObject60.bin"/><Relationship Id="rId27" Type="http://schemas.openxmlformats.org/officeDocument/2006/relationships/image" Target="../media/image106.wmf"/><Relationship Id="rId30" Type="http://schemas.openxmlformats.org/officeDocument/2006/relationships/image" Target="../media/image871.png"/><Relationship Id="rId35" Type="http://schemas.openxmlformats.org/officeDocument/2006/relationships/image" Target="../media/image921.png"/></Relationships>
</file>

<file path=ppt/slides/_rels/slide64.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image" Target="../media/image570.png"/><Relationship Id="rId18" Type="http://schemas.openxmlformats.org/officeDocument/2006/relationships/image" Target="../media/image1000.png"/><Relationship Id="rId26" Type="http://schemas.openxmlformats.org/officeDocument/2006/relationships/oleObject" Target="../embeddings/oleObject65.bin"/><Relationship Id="rId3" Type="http://schemas.openxmlformats.org/officeDocument/2006/relationships/oleObject" Target="../embeddings/oleObject62.bin"/><Relationship Id="rId21" Type="http://schemas.openxmlformats.org/officeDocument/2006/relationships/image" Target="../media/image861.png"/><Relationship Id="rId34" Type="http://schemas.openxmlformats.org/officeDocument/2006/relationships/image" Target="../media/image911.png"/><Relationship Id="rId7" Type="http://schemas.openxmlformats.org/officeDocument/2006/relationships/oleObject" Target="../embeddings/oleObject63.bin"/><Relationship Id="rId12" Type="http://schemas.openxmlformats.org/officeDocument/2006/relationships/image" Target="../media/image560.png"/><Relationship Id="rId17" Type="http://schemas.openxmlformats.org/officeDocument/2006/relationships/image" Target="../media/image990.png"/><Relationship Id="rId25" Type="http://schemas.openxmlformats.org/officeDocument/2006/relationships/image" Target="NULL"/><Relationship Id="rId33" Type="http://schemas.openxmlformats.org/officeDocument/2006/relationships/image" Target="../media/image901.png"/><Relationship Id="rId2" Type="http://schemas.openxmlformats.org/officeDocument/2006/relationships/slideLayout" Target="../slideLayouts/slideLayout2.xml"/><Relationship Id="rId16" Type="http://schemas.openxmlformats.org/officeDocument/2006/relationships/image" Target="../media/image600.png"/><Relationship Id="rId20" Type="http://schemas.openxmlformats.org/officeDocument/2006/relationships/image" Target="../media/image851.png"/><Relationship Id="rId29" Type="http://schemas.openxmlformats.org/officeDocument/2006/relationships/image" Target="NULL"/><Relationship Id="rId1" Type="http://schemas.openxmlformats.org/officeDocument/2006/relationships/vmlDrawing" Target="../drawings/vmlDrawing14.vml"/><Relationship Id="rId6" Type="http://schemas.openxmlformats.org/officeDocument/2006/relationships/image" Target="NULL"/><Relationship Id="rId11" Type="http://schemas.openxmlformats.org/officeDocument/2006/relationships/image" Target="../media/image550.png"/><Relationship Id="rId24" Type="http://schemas.openxmlformats.org/officeDocument/2006/relationships/oleObject" Target="../embeddings/oleObject1250.bin"/><Relationship Id="rId32" Type="http://schemas.openxmlformats.org/officeDocument/2006/relationships/image" Target="../media/image891.png"/><Relationship Id="rId37" Type="http://schemas.openxmlformats.org/officeDocument/2006/relationships/image" Target="../media/image1010.png"/><Relationship Id="rId5" Type="http://schemas.openxmlformats.org/officeDocument/2006/relationships/oleObject" Target="../embeddings/oleObject800.bin"/><Relationship Id="rId15" Type="http://schemas.openxmlformats.org/officeDocument/2006/relationships/image" Target="../media/image590.png"/><Relationship Id="rId23" Type="http://schemas.openxmlformats.org/officeDocument/2006/relationships/image" Target="../media/image105.wmf"/><Relationship Id="rId28" Type="http://schemas.openxmlformats.org/officeDocument/2006/relationships/oleObject" Target="../embeddings/oleObject1260.bin"/><Relationship Id="rId36" Type="http://schemas.openxmlformats.org/officeDocument/2006/relationships/image" Target="../media/image970.png"/><Relationship Id="rId10" Type="http://schemas.openxmlformats.org/officeDocument/2006/relationships/image" Target="../media/image510.wmf"/><Relationship Id="rId19" Type="http://schemas.openxmlformats.org/officeDocument/2006/relationships/image" Target="../media/image630.png"/><Relationship Id="rId31" Type="http://schemas.openxmlformats.org/officeDocument/2006/relationships/image" Target="../media/image881.png"/><Relationship Id="rId4" Type="http://schemas.openxmlformats.org/officeDocument/2006/relationships/image" Target="../media/image103.wmf"/><Relationship Id="rId9" Type="http://schemas.openxmlformats.org/officeDocument/2006/relationships/oleObject" Target="../embeddings/oleObject1240.bin"/><Relationship Id="rId14" Type="http://schemas.openxmlformats.org/officeDocument/2006/relationships/image" Target="../media/image580.png"/><Relationship Id="rId22" Type="http://schemas.openxmlformats.org/officeDocument/2006/relationships/oleObject" Target="../embeddings/oleObject64.bin"/><Relationship Id="rId27" Type="http://schemas.openxmlformats.org/officeDocument/2006/relationships/image" Target="../media/image106.wmf"/><Relationship Id="rId30" Type="http://schemas.openxmlformats.org/officeDocument/2006/relationships/image" Target="../media/image871.png"/><Relationship Id="rId35" Type="http://schemas.openxmlformats.org/officeDocument/2006/relationships/image" Target="../media/image921.png"/></Relationships>
</file>

<file path=ppt/slides/_rels/slide65.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0.png"/><Relationship Id="rId18" Type="http://schemas.openxmlformats.org/officeDocument/2006/relationships/image" Target="../media/image228.png"/><Relationship Id="rId3" Type="http://schemas.openxmlformats.org/officeDocument/2006/relationships/image" Target="../media/image820.png"/><Relationship Id="rId7" Type="http://schemas.openxmlformats.org/officeDocument/2006/relationships/image" Target="../media/image860.png"/><Relationship Id="rId12" Type="http://schemas.openxmlformats.org/officeDocument/2006/relationships/image" Target="../media/image910.png"/><Relationship Id="rId17" Type="http://schemas.openxmlformats.org/officeDocument/2006/relationships/image" Target="../media/image960.png"/><Relationship Id="rId2" Type="http://schemas.openxmlformats.org/officeDocument/2006/relationships/notesSlide" Target="../notesSlides/notesSlide28.xml"/><Relationship Id="rId16"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900.png"/><Relationship Id="rId5" Type="http://schemas.openxmlformats.org/officeDocument/2006/relationships/image" Target="../media/image840.png"/><Relationship Id="rId15" Type="http://schemas.openxmlformats.org/officeDocument/2006/relationships/image" Target="../media/image940.png"/><Relationship Id="rId10" Type="http://schemas.openxmlformats.org/officeDocument/2006/relationships/image" Target="../media/image890.png"/><Relationship Id="rId4" Type="http://schemas.openxmlformats.org/officeDocument/2006/relationships/image" Target="../media/image830.png"/><Relationship Id="rId9" Type="http://schemas.openxmlformats.org/officeDocument/2006/relationships/image" Target="../media/image880.png"/><Relationship Id="rId14" Type="http://schemas.openxmlformats.org/officeDocument/2006/relationships/image" Target="../media/image9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image" Target="../media/image125.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image" Target="../media/image127.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1506.08700" TargetMode="External"/><Relationship Id="rId2" Type="http://schemas.openxmlformats.org/officeDocument/2006/relationships/hyperlink" Target="http://www.biorxiv.org/content/early/2015/10/26/029876" TargetMode="External"/><Relationship Id="rId1" Type="http://schemas.openxmlformats.org/officeDocument/2006/relationships/slideLayout" Target="../slideLayouts/slideLayout2.xml"/><Relationship Id="rId6" Type="http://schemas.openxmlformats.org/officeDocument/2006/relationships/hyperlink" Target="https://www.cs.toronto.edu/~hinton/absps/NatureDeepReview.pdf" TargetMode="External"/><Relationship Id="rId5" Type="http://schemas.openxmlformats.org/officeDocument/2006/relationships/hyperlink" Target="http://proceedings.mlr.press/v28/goodfellow13.pdf" TargetMode="External"/><Relationship Id="rId4" Type="http://schemas.openxmlformats.org/officeDocument/2006/relationships/hyperlink" Target="https://github.com/Kulbear/deep-learning-nano-foundation/wiki/ReLU-and-Softmax-Activation-Function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b="1" dirty="0"/>
              <a:t>Introduction to Deep Learning</a:t>
            </a:r>
            <a:endParaRPr lang="en-US" dirty="0"/>
          </a:p>
        </p:txBody>
      </p:sp>
      <p:sp>
        <p:nvSpPr>
          <p:cNvPr id="5" name="Rectangle 9"/>
          <p:cNvSpPr>
            <a:spLocks noChangeArrowheads="1"/>
          </p:cNvSpPr>
          <p:nvPr/>
        </p:nvSpPr>
        <p:spPr bwMode="auto">
          <a:xfrm>
            <a:off x="-304800" y="4460523"/>
            <a:ext cx="7620000" cy="205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2400" dirty="0"/>
          </a:p>
          <a:p>
            <a:pPr algn="ctr">
              <a:lnSpc>
                <a:spcPct val="30000"/>
              </a:lnSpc>
              <a:spcBef>
                <a:spcPct val="50000"/>
              </a:spcBef>
              <a:spcAft>
                <a:spcPct val="0"/>
              </a:spcAft>
              <a:buClrTx/>
              <a:buSzTx/>
              <a:buFontTx/>
              <a:buNone/>
            </a:pPr>
            <a:r>
              <a:rPr kumimoji="0" lang="en-US" altLang="zh-CN" sz="2800" b="1" dirty="0"/>
              <a:t>Chunhui Xu</a:t>
            </a:r>
          </a:p>
          <a:p>
            <a:pPr algn="ctr">
              <a:lnSpc>
                <a:spcPct val="30000"/>
              </a:lnSpc>
              <a:spcBef>
                <a:spcPct val="50000"/>
              </a:spcBef>
              <a:spcAft>
                <a:spcPct val="0"/>
              </a:spcAft>
              <a:buClrTx/>
              <a:buSzTx/>
              <a:buFontTx/>
              <a:buNone/>
            </a:pPr>
            <a:endParaRPr kumimoji="0" lang="en-US" altLang="zh-CN" sz="2800" b="1" dirty="0"/>
          </a:p>
          <a:p>
            <a:pPr algn="ctr">
              <a:lnSpc>
                <a:spcPct val="30000"/>
              </a:lnSpc>
              <a:spcBef>
                <a:spcPct val="50000"/>
              </a:spcBef>
              <a:spcAft>
                <a:spcPct val="0"/>
              </a:spcAft>
              <a:buClrTx/>
              <a:buSzTx/>
              <a:buFontTx/>
              <a:buNone/>
            </a:pPr>
            <a:r>
              <a:rPr kumimoji="0" lang="en-US" altLang="zh-CN" sz="2800" b="1" dirty="0"/>
              <a:t>Ph.D.  Student</a:t>
            </a:r>
          </a:p>
          <a:p>
            <a:pPr algn="ctr">
              <a:lnSpc>
                <a:spcPct val="30000"/>
              </a:lnSpc>
              <a:spcBef>
                <a:spcPct val="50000"/>
              </a:spcBef>
              <a:spcAft>
                <a:spcPct val="0"/>
              </a:spcAft>
              <a:buClrTx/>
              <a:buSzTx/>
              <a:buFontTx/>
              <a:buNone/>
            </a:pPr>
            <a:endParaRPr kumimoji="0" lang="en-US" altLang="zh-CN" b="1" dirty="0"/>
          </a:p>
          <a:p>
            <a:pPr algn="ctr">
              <a:lnSpc>
                <a:spcPct val="30000"/>
              </a:lnSpc>
              <a:spcBef>
                <a:spcPct val="50000"/>
              </a:spcBef>
              <a:spcAft>
                <a:spcPct val="0"/>
              </a:spcAft>
              <a:buClrTx/>
              <a:buSzTx/>
              <a:buFontTx/>
              <a:buNone/>
            </a:pPr>
            <a:r>
              <a:rPr kumimoji="0" lang="en-US" altLang="zh-CN" sz="1800" b="1" i="1" dirty="0"/>
              <a:t>The slides provided by Prof. Dong Xu</a:t>
            </a:r>
            <a:endParaRPr kumimoji="0" lang="en-US" altLang="zh-CN" sz="1800" i="1" dirty="0"/>
          </a:p>
          <a:p>
            <a:pPr algn="ctr">
              <a:lnSpc>
                <a:spcPct val="30000"/>
              </a:lnSpc>
              <a:spcBef>
                <a:spcPct val="50000"/>
              </a:spcBef>
              <a:spcAft>
                <a:spcPct val="0"/>
              </a:spcAft>
              <a:buClrTx/>
              <a:buSzTx/>
              <a:buFontTx/>
              <a:buNone/>
            </a:pPr>
            <a:r>
              <a:rPr kumimoji="0" lang="en-US" altLang="zh-CN" sz="1100" i="1" dirty="0"/>
              <a:t> </a:t>
            </a:r>
          </a:p>
        </p:txBody>
      </p:sp>
      <p:pic>
        <p:nvPicPr>
          <p:cNvPr id="6" name="Picture 5"/>
          <p:cNvPicPr>
            <a:picLocks noChangeAspect="1"/>
          </p:cNvPicPr>
          <p:nvPr/>
        </p:nvPicPr>
        <p:blipFill rotWithShape="1">
          <a:blip r:embed="rId3"/>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7340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3400" y="904103"/>
            <a:ext cx="4464844" cy="4512538"/>
          </a:xfrm>
        </p:spPr>
        <p:txBody>
          <a:bodyPr>
            <a:noAutofit/>
          </a:bodyPr>
          <a:lstStyle/>
          <a:p>
            <a:pPr marL="91440" indent="0">
              <a:spcAft>
                <a:spcPts val="600"/>
              </a:spcAft>
              <a:buNone/>
            </a:pPr>
            <a:r>
              <a:rPr lang="en-US" sz="2000" dirty="0"/>
              <a:t>In “Nature” 27 January 2016:</a:t>
            </a:r>
          </a:p>
          <a:p>
            <a:pPr marL="91440">
              <a:spcAft>
                <a:spcPts val="600"/>
              </a:spcAft>
            </a:pPr>
            <a:r>
              <a:rPr lang="en-US" sz="2000" dirty="0"/>
              <a:t>“DeepMind’s program </a:t>
            </a:r>
            <a:r>
              <a:rPr lang="en-US" sz="2000" dirty="0" err="1"/>
              <a:t>AlphaGo</a:t>
            </a:r>
            <a:r>
              <a:rPr lang="en-US" sz="2000" dirty="0"/>
              <a:t> beat Fan Hui, the European Go champion, five times out of five in tournament conditions...”</a:t>
            </a:r>
          </a:p>
          <a:p>
            <a:pPr marL="91440">
              <a:spcAft>
                <a:spcPts val="600"/>
              </a:spcAft>
            </a:pPr>
            <a:r>
              <a:rPr lang="en-US" sz="2000" dirty="0"/>
              <a:t>“</a:t>
            </a:r>
            <a:r>
              <a:rPr lang="en-US" sz="2000" dirty="0" err="1"/>
              <a:t>AlphaGo</a:t>
            </a:r>
            <a:r>
              <a:rPr lang="en-US" sz="2000" dirty="0"/>
              <a:t> was not preprogrammed to play Go: rather, it learned using a general-purpose algorithm that allowed it to interpret the game’s patterns.”</a:t>
            </a:r>
          </a:p>
          <a:p>
            <a:pPr marL="91440">
              <a:spcAft>
                <a:spcPts val="600"/>
              </a:spcAft>
            </a:pPr>
            <a:r>
              <a:rPr lang="en-US" sz="2000" dirty="0"/>
              <a:t>“…</a:t>
            </a:r>
            <a:r>
              <a:rPr lang="en-US" sz="2000" dirty="0" err="1"/>
              <a:t>AlphaGo</a:t>
            </a:r>
            <a:r>
              <a:rPr lang="en-US" sz="2000" dirty="0"/>
              <a:t> program applied </a:t>
            </a:r>
            <a:r>
              <a:rPr lang="en-US" sz="2000" b="1" dirty="0">
                <a:solidFill>
                  <a:srgbClr val="FF0000"/>
                </a:solidFill>
              </a:rPr>
              <a:t>deep learning</a:t>
            </a:r>
            <a:r>
              <a:rPr lang="en-US" sz="2000" dirty="0"/>
              <a:t> in neural networks (convolutional NN) — brain-inspired programs in which connections between layers of simulated neurons are strengthened through examples and experience.”</a:t>
            </a:r>
          </a:p>
          <a:p>
            <a:pPr marL="91440">
              <a:spcAft>
                <a:spcPts val="600"/>
              </a:spcAft>
            </a:pPr>
            <a:endParaRPr lang="en-US" sz="2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1" y="904103"/>
            <a:ext cx="3800475" cy="4994253"/>
          </a:xfrm>
          <a:prstGeom prst="rect">
            <a:avLst/>
          </a:prstGeom>
        </p:spPr>
      </p:pic>
    </p:spTree>
    <p:extLst>
      <p:ext uri="{BB962C8B-B14F-4D97-AF65-F5344CB8AC3E}">
        <p14:creationId xmlns:p14="http://schemas.microsoft.com/office/powerpoint/2010/main" val="136858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85800"/>
            <a:ext cx="8458200" cy="6067840"/>
          </a:xfrm>
        </p:spPr>
      </p:pic>
      <p:sp>
        <p:nvSpPr>
          <p:cNvPr id="3" name="Slide Number Placeholder 2"/>
          <p:cNvSpPr>
            <a:spLocks noGrp="1"/>
          </p:cNvSpPr>
          <p:nvPr>
            <p:ph type="sldNum" sz="quarter" idx="12"/>
          </p:nvPr>
        </p:nvSpPr>
        <p:spPr/>
        <p:txBody>
          <a:bodyPr/>
          <a:lstStyle/>
          <a:p>
            <a:fld id="{C3B144FA-A4B6-4BA2-9DD1-C172BBD468E4}" type="slidenum">
              <a:rPr lang="en-US" smtClean="0"/>
              <a:t>11</a:t>
            </a:fld>
            <a:endParaRPr lang="en-US"/>
          </a:p>
        </p:txBody>
      </p:sp>
    </p:spTree>
    <p:extLst>
      <p:ext uri="{BB962C8B-B14F-4D97-AF65-F5344CB8AC3E}">
        <p14:creationId xmlns:p14="http://schemas.microsoft.com/office/powerpoint/2010/main" val="1357151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609600"/>
            <a:ext cx="7848600" cy="1143000"/>
          </a:xfrm>
        </p:spPr>
        <p:txBody>
          <a:bodyPr>
            <a:normAutofit fontScale="90000"/>
          </a:bodyPr>
          <a:lstStyle/>
          <a:p>
            <a:r>
              <a:rPr lang="en-US" altLang="zh-CN" sz="4400" b="1" dirty="0">
                <a:solidFill>
                  <a:srgbClr val="0000FF"/>
                </a:solidFill>
                <a:latin typeface="Arial" charset="0"/>
                <a:ea typeface="Arial" charset="0"/>
                <a:cs typeface="Arial" charset="0"/>
              </a:rPr>
              <a:t>Foundation of </a:t>
            </a:r>
            <a:r>
              <a:rPr lang="en-US" altLang="zh-CN" sz="4400" b="1">
                <a:solidFill>
                  <a:srgbClr val="0000FF"/>
                </a:solidFill>
                <a:latin typeface="Arial" charset="0"/>
                <a:ea typeface="Arial" charset="0"/>
                <a:cs typeface="Arial" charset="0"/>
              </a:rPr>
              <a:t>Deep Learning</a:t>
            </a:r>
            <a:endParaRPr lang="en-US" altLang="zh-CN" sz="4400" b="1" dirty="0">
              <a:solidFill>
                <a:srgbClr val="0000FF"/>
              </a:solidFill>
              <a:latin typeface="Arial" charset="0"/>
              <a:ea typeface="Arial" charset="0"/>
              <a:cs typeface="Arial" charset="0"/>
            </a:endParaRPr>
          </a:p>
        </p:txBody>
      </p:sp>
      <p:sp>
        <p:nvSpPr>
          <p:cNvPr id="9218" name="Rectangle 3"/>
          <p:cNvSpPr>
            <a:spLocks noGrp="1" noChangeArrowheads="1"/>
          </p:cNvSpPr>
          <p:nvPr>
            <p:ph type="body" idx="1"/>
          </p:nvPr>
        </p:nvSpPr>
        <p:spPr>
          <a:xfrm>
            <a:off x="457200" y="1524000"/>
            <a:ext cx="8305800" cy="5486400"/>
          </a:xfrm>
        </p:spPr>
        <p:txBody>
          <a:bodyPr/>
          <a:lstStyle/>
          <a:p>
            <a:endParaRPr lang="zh-CN" altLang="en-US" sz="4000" dirty="0">
              <a:ea typeface="宋体" charset="-122"/>
            </a:endParaRPr>
          </a:p>
          <a:p>
            <a:r>
              <a:rPr lang="en-US" sz="3200" dirty="0"/>
              <a:t>New data</a:t>
            </a:r>
          </a:p>
          <a:p>
            <a:endParaRPr lang="en-US" sz="3200" dirty="0"/>
          </a:p>
          <a:p>
            <a:r>
              <a:rPr lang="en-US" sz="3200" dirty="0"/>
              <a:t>New computer</a:t>
            </a:r>
          </a:p>
          <a:p>
            <a:endParaRPr lang="en-US" sz="3200" dirty="0"/>
          </a:p>
          <a:p>
            <a:r>
              <a:rPr lang="en-US" sz="3200" dirty="0"/>
              <a:t>New architecture</a:t>
            </a:r>
            <a:endParaRPr lang="en-US" altLang="zh-CN" sz="3200" dirty="0">
              <a:ea typeface="宋体" charset="-122"/>
            </a:endParaRPr>
          </a:p>
        </p:txBody>
      </p:sp>
    </p:spTree>
    <p:extLst>
      <p:ext uri="{BB962C8B-B14F-4D97-AF65-F5344CB8AC3E}">
        <p14:creationId xmlns:p14="http://schemas.microsoft.com/office/powerpoint/2010/main" val="77425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FECF-9934-4B57-9962-EC3E917BCD9F}"/>
              </a:ext>
            </a:extLst>
          </p:cNvPr>
          <p:cNvSpPr>
            <a:spLocks noGrp="1"/>
          </p:cNvSpPr>
          <p:nvPr>
            <p:ph type="title"/>
          </p:nvPr>
        </p:nvSpPr>
        <p:spPr/>
        <p:txBody>
          <a:bodyPr/>
          <a:lstStyle/>
          <a:p>
            <a:r>
              <a:rPr lang="en-US" dirty="0"/>
              <a:t>“Big data”</a:t>
            </a:r>
          </a:p>
        </p:txBody>
      </p:sp>
      <p:pic>
        <p:nvPicPr>
          <p:cNvPr id="88066" name="Picture 2" descr="“big data”的图片搜索结果">
            <a:extLst>
              <a:ext uri="{FF2B5EF4-FFF2-40B4-BE49-F238E27FC236}">
                <a16:creationId xmlns:a16="http://schemas.microsoft.com/office/drawing/2014/main" id="{B0C25582-48B2-4B23-88E0-7F1EC118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6781800" cy="381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323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11F6-38EE-4EF6-BEAC-FA383DED0ECD}"/>
              </a:ext>
            </a:extLst>
          </p:cNvPr>
          <p:cNvSpPr>
            <a:spLocks noGrp="1"/>
          </p:cNvSpPr>
          <p:nvPr>
            <p:ph type="title"/>
          </p:nvPr>
        </p:nvSpPr>
        <p:spPr/>
        <p:txBody>
          <a:bodyPr/>
          <a:lstStyle/>
          <a:p>
            <a:r>
              <a:rPr lang="en-US" dirty="0"/>
              <a:t>New computer</a:t>
            </a:r>
          </a:p>
        </p:txBody>
      </p:sp>
      <p:sp>
        <p:nvSpPr>
          <p:cNvPr id="3" name="Content Placeholder 2">
            <a:extLst>
              <a:ext uri="{FF2B5EF4-FFF2-40B4-BE49-F238E27FC236}">
                <a16:creationId xmlns:a16="http://schemas.microsoft.com/office/drawing/2014/main" id="{2339FA3C-18B7-482F-8F17-F8EEEA571F59}"/>
              </a:ext>
            </a:extLst>
          </p:cNvPr>
          <p:cNvSpPr>
            <a:spLocks noGrp="1"/>
          </p:cNvSpPr>
          <p:nvPr>
            <p:ph idx="1"/>
          </p:nvPr>
        </p:nvSpPr>
        <p:spPr/>
        <p:txBody>
          <a:bodyPr/>
          <a:lstStyle/>
          <a:p>
            <a:r>
              <a:rPr lang="en-US" dirty="0"/>
              <a:t>CPU</a:t>
            </a:r>
          </a:p>
          <a:p>
            <a:pPr lvl="1"/>
            <a:r>
              <a:rPr lang="zh-CN" altLang="en-US" sz="1800" dirty="0"/>
              <a:t>摩尔定律（英语：</a:t>
            </a:r>
            <a:r>
              <a:rPr lang="en-US" altLang="zh-CN" sz="1800" dirty="0"/>
              <a:t>Moore's law</a:t>
            </a:r>
            <a:r>
              <a:rPr lang="zh-CN" altLang="en-US" sz="1800" dirty="0"/>
              <a:t>）是由英特尔（</a:t>
            </a:r>
            <a:r>
              <a:rPr lang="en-US" altLang="zh-CN" sz="1800" dirty="0"/>
              <a:t>Intel</a:t>
            </a:r>
            <a:r>
              <a:rPr lang="zh-CN" altLang="en-US" sz="1800" dirty="0"/>
              <a:t>）创始人之一戈登</a:t>
            </a:r>
            <a:r>
              <a:rPr lang="en-US" altLang="zh-CN" sz="1800" dirty="0"/>
              <a:t>·</a:t>
            </a:r>
            <a:r>
              <a:rPr lang="zh-CN" altLang="en-US" sz="1800" dirty="0"/>
              <a:t>摩尔提出的。其内容为：集成电路上可容纳的晶体管数目，约每隔两年便会增加一倍；经常被引用的“</a:t>
            </a:r>
            <a:r>
              <a:rPr lang="en-US" altLang="zh-CN" sz="1800" dirty="0"/>
              <a:t>18</a:t>
            </a:r>
            <a:r>
              <a:rPr lang="zh-CN" altLang="en-US" sz="1800" dirty="0"/>
              <a:t>个月”，是由英特尔首席执行官大卫</a:t>
            </a:r>
            <a:r>
              <a:rPr lang="en-US" altLang="zh-CN" sz="1800" dirty="0"/>
              <a:t>·</a:t>
            </a:r>
            <a:r>
              <a:rPr lang="zh-CN" altLang="en-US" sz="1800" dirty="0"/>
              <a:t>豪斯（</a:t>
            </a:r>
            <a:r>
              <a:rPr lang="en-US" altLang="zh-CN" sz="1800" dirty="0"/>
              <a:t>David House</a:t>
            </a:r>
            <a:r>
              <a:rPr lang="zh-CN" altLang="en-US" sz="1800" dirty="0"/>
              <a:t>）提出：预计</a:t>
            </a:r>
            <a:r>
              <a:rPr lang="en-US" altLang="zh-CN" sz="1800" dirty="0"/>
              <a:t>18</a:t>
            </a:r>
            <a:r>
              <a:rPr lang="zh-CN" altLang="en-US" sz="1800" dirty="0"/>
              <a:t>个月会将芯片的性能提高一倍（即更多的晶体管使其更快），是一种以倍数增长的观测。</a:t>
            </a:r>
            <a:endParaRPr lang="en-US" sz="1800" dirty="0"/>
          </a:p>
          <a:p>
            <a:r>
              <a:rPr lang="en-US" dirty="0"/>
              <a:t>GPU</a:t>
            </a:r>
          </a:p>
        </p:txBody>
      </p:sp>
      <p:pic>
        <p:nvPicPr>
          <p:cNvPr id="89090" name="Picture 2" descr="https://pic2.zhimg.com/80/27990e5353f46f1aeb602e95de801644_hd.jpg">
            <a:extLst>
              <a:ext uri="{FF2B5EF4-FFF2-40B4-BE49-F238E27FC236}">
                <a16:creationId xmlns:a16="http://schemas.microsoft.com/office/drawing/2014/main" id="{D54C49C7-CFF6-4BA3-A334-2DFB32116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98" y="4339827"/>
            <a:ext cx="3254484" cy="24778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B83912-0C49-4EFF-B5F1-A36D99791ED5}"/>
              </a:ext>
            </a:extLst>
          </p:cNvPr>
          <p:cNvPicPr>
            <a:picLocks noChangeAspect="1"/>
          </p:cNvPicPr>
          <p:nvPr/>
        </p:nvPicPr>
        <p:blipFill>
          <a:blip r:embed="rId3"/>
          <a:stretch>
            <a:fillRect/>
          </a:stretch>
        </p:blipFill>
        <p:spPr>
          <a:xfrm>
            <a:off x="6051007" y="4029105"/>
            <a:ext cx="2809740" cy="2667000"/>
          </a:xfrm>
          <a:prstGeom prst="rect">
            <a:avLst/>
          </a:prstGeom>
        </p:spPr>
      </p:pic>
    </p:spTree>
    <p:extLst>
      <p:ext uri="{BB962C8B-B14F-4D97-AF65-F5344CB8AC3E}">
        <p14:creationId xmlns:p14="http://schemas.microsoft.com/office/powerpoint/2010/main" val="254668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760481"/>
            <a:ext cx="3200400" cy="1828800"/>
          </a:xfrm>
        </p:spPr>
        <p:txBody>
          <a:bodyPr>
            <a:normAutofit/>
          </a:bodyPr>
          <a:lstStyle/>
          <a:p>
            <a:pPr algn="ctr"/>
            <a:r>
              <a:rPr lang="en-US" sz="3600" b="1">
                <a:solidFill>
                  <a:srgbClr val="0000FF"/>
                </a:solidFill>
                <a:latin typeface="Arial" charset="0"/>
                <a:ea typeface="Arial" charset="0"/>
                <a:cs typeface="Arial" charset="0"/>
              </a:rPr>
              <a:t>Hall of Fames </a:t>
            </a:r>
            <a:br>
              <a:rPr lang="en-US" sz="3600" b="1">
                <a:solidFill>
                  <a:srgbClr val="0000FF"/>
                </a:solidFill>
                <a:latin typeface="Arial" charset="0"/>
                <a:ea typeface="Arial" charset="0"/>
                <a:cs typeface="Arial" charset="0"/>
              </a:rPr>
            </a:br>
            <a:r>
              <a:rPr lang="en-US" sz="3600" b="1">
                <a:solidFill>
                  <a:srgbClr val="0000FF"/>
                </a:solidFill>
                <a:latin typeface="Arial" charset="0"/>
                <a:ea typeface="Arial" charset="0"/>
                <a:cs typeface="Arial" charset="0"/>
              </a:rPr>
              <a:t>in Deep Learning</a:t>
            </a:r>
            <a:endParaRPr lang="en-US" sz="3600" b="1" dirty="0">
              <a:solidFill>
                <a:srgbClr val="0000FF"/>
              </a:solidFill>
              <a:latin typeface="Arial" charset="0"/>
              <a:ea typeface="Arial" charset="0"/>
              <a:cs typeface="Arial" charset="0"/>
            </a:endParaRPr>
          </a:p>
        </p:txBody>
      </p:sp>
      <p:sp>
        <p:nvSpPr>
          <p:cNvPr id="3" name="Rectangle 2"/>
          <p:cNvSpPr/>
          <p:nvPr/>
        </p:nvSpPr>
        <p:spPr>
          <a:xfrm>
            <a:off x="3586406" y="6096000"/>
            <a:ext cx="1747594" cy="646331"/>
          </a:xfrm>
          <a:prstGeom prst="rect">
            <a:avLst/>
          </a:prstGeom>
        </p:spPr>
        <p:txBody>
          <a:bodyPr wrap="none">
            <a:spAutoFit/>
          </a:bodyPr>
          <a:lstStyle/>
          <a:p>
            <a:pPr algn="ctr"/>
            <a:r>
              <a:rPr lang="en-US" dirty="0">
                <a:solidFill>
                  <a:srgbClr val="000000"/>
                </a:solidFill>
              </a:rPr>
              <a:t>Ian </a:t>
            </a:r>
            <a:r>
              <a:rPr lang="en-US" dirty="0" err="1">
                <a:solidFill>
                  <a:srgbClr val="000000"/>
                </a:solidFill>
              </a:rPr>
              <a:t>Goodfellow</a:t>
            </a:r>
            <a:endParaRPr lang="en-US" dirty="0">
              <a:solidFill>
                <a:srgbClr val="000000"/>
              </a:solidFill>
            </a:endParaRPr>
          </a:p>
          <a:p>
            <a:pPr algn="ctr"/>
            <a:r>
              <a:rPr lang="en-US" b="0" i="0" dirty="0">
                <a:solidFill>
                  <a:srgbClr val="000000"/>
                </a:solidFill>
                <a:effectLst/>
              </a:rPr>
              <a:t>(GAN)</a:t>
            </a:r>
          </a:p>
        </p:txBody>
      </p:sp>
      <p:pic>
        <p:nvPicPr>
          <p:cNvPr id="4" name="Picture 3"/>
          <p:cNvPicPr>
            <a:picLocks noChangeAspect="1"/>
          </p:cNvPicPr>
          <p:nvPr/>
        </p:nvPicPr>
        <p:blipFill>
          <a:blip r:embed="rId2"/>
          <a:stretch>
            <a:fillRect/>
          </a:stretch>
        </p:blipFill>
        <p:spPr>
          <a:xfrm>
            <a:off x="6705600" y="3276600"/>
            <a:ext cx="1779098" cy="1327150"/>
          </a:xfrm>
          <a:prstGeom prst="rect">
            <a:avLst/>
          </a:prstGeom>
        </p:spPr>
      </p:pic>
      <p:sp>
        <p:nvSpPr>
          <p:cNvPr id="5" name="Rectangle 4"/>
          <p:cNvSpPr/>
          <p:nvPr/>
        </p:nvSpPr>
        <p:spPr>
          <a:xfrm>
            <a:off x="6536468" y="4687669"/>
            <a:ext cx="2150332" cy="646331"/>
          </a:xfrm>
          <a:prstGeom prst="rect">
            <a:avLst/>
          </a:prstGeom>
        </p:spPr>
        <p:txBody>
          <a:bodyPr wrap="none">
            <a:spAutoFit/>
          </a:bodyPr>
          <a:lstStyle/>
          <a:p>
            <a:pPr algn="ctr"/>
            <a:r>
              <a:rPr lang="en-US" dirty="0" err="1">
                <a:latin typeface="proxima-nova" charset="0"/>
              </a:rPr>
              <a:t>Yoshua</a:t>
            </a:r>
            <a:r>
              <a:rPr lang="en-US" dirty="0">
                <a:latin typeface="proxima-nova" charset="0"/>
              </a:rPr>
              <a:t> </a:t>
            </a:r>
            <a:r>
              <a:rPr lang="en-US" dirty="0" err="1">
                <a:latin typeface="proxima-nova" charset="0"/>
              </a:rPr>
              <a:t>Bengio</a:t>
            </a:r>
            <a:endParaRPr lang="en-US" dirty="0">
              <a:latin typeface="proxima-nova" charset="0"/>
            </a:endParaRPr>
          </a:p>
          <a:p>
            <a:pPr algn="ctr"/>
            <a:r>
              <a:rPr lang="en-US" dirty="0">
                <a:latin typeface="proxima-nova" charset="0"/>
              </a:rPr>
              <a:t>(auto-encoder, GAN)</a:t>
            </a:r>
            <a:endParaRPr lang="en-US" dirty="0"/>
          </a:p>
        </p:txBody>
      </p:sp>
      <p:pic>
        <p:nvPicPr>
          <p:cNvPr id="6" name="Picture 5"/>
          <p:cNvPicPr>
            <a:picLocks noChangeAspect="1"/>
          </p:cNvPicPr>
          <p:nvPr/>
        </p:nvPicPr>
        <p:blipFill>
          <a:blip r:embed="rId3"/>
          <a:stretch>
            <a:fillRect/>
          </a:stretch>
        </p:blipFill>
        <p:spPr>
          <a:xfrm>
            <a:off x="3657600" y="4343400"/>
            <a:ext cx="1651000" cy="1651000"/>
          </a:xfrm>
          <a:prstGeom prst="rect">
            <a:avLst/>
          </a:prstGeom>
        </p:spPr>
      </p:pic>
      <p:pic>
        <p:nvPicPr>
          <p:cNvPr id="7" name="Picture 2" descr="http://img.my.csdn.net/uploads/201312/10/1386630714_8907.png"/>
          <p:cNvPicPr>
            <a:picLocks noChangeAspect="1" noChangeArrowheads="1"/>
          </p:cNvPicPr>
          <p:nvPr/>
        </p:nvPicPr>
        <p:blipFill>
          <a:blip r:embed="rId4">
            <a:extLst>
              <a:ext uri="{28A0092B-C50C-407E-A947-70E740481C1C}">
                <a14:useLocalDpi xmlns:a14="http://schemas.microsoft.com/office/drawing/2010/main" val="0"/>
              </a:ext>
            </a:extLst>
          </a:blip>
          <a:srcRect l="11745" t="7698" r="6789" b="2499"/>
          <a:stretch>
            <a:fillRect/>
          </a:stretch>
        </p:blipFill>
        <p:spPr bwMode="auto">
          <a:xfrm>
            <a:off x="838200" y="4069929"/>
            <a:ext cx="1371600" cy="200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768380" y="6096000"/>
            <a:ext cx="1441420" cy="646331"/>
          </a:xfrm>
          <a:prstGeom prst="rect">
            <a:avLst/>
          </a:prstGeom>
        </p:spPr>
        <p:txBody>
          <a:bodyPr wrap="none">
            <a:spAutoFit/>
          </a:bodyPr>
          <a:lstStyle/>
          <a:p>
            <a:pPr algn="ctr"/>
            <a:r>
              <a:rPr lang="en-US" altLang="zh-CN" dirty="0"/>
              <a:t>Yann </a:t>
            </a:r>
            <a:r>
              <a:rPr lang="en-US" altLang="zh-CN" dirty="0" err="1"/>
              <a:t>LeCun</a:t>
            </a:r>
            <a:endParaRPr lang="en-US" altLang="zh-CN" dirty="0"/>
          </a:p>
          <a:p>
            <a:pPr algn="ctr"/>
            <a:r>
              <a:rPr lang="en-US" altLang="zh-CN" dirty="0"/>
              <a:t>(CNN)</a:t>
            </a:r>
            <a:endParaRPr lang="zh-CN" altLang="en-US" dirty="0"/>
          </a:p>
        </p:txBody>
      </p:sp>
      <p:pic>
        <p:nvPicPr>
          <p:cNvPr id="12" name="Picture 14" descr="http://ww1.sinaimg.cn/mw600/654cf05ctw1dzboe3t9vmj.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728786"/>
            <a:ext cx="1428129" cy="20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57769" y="2819400"/>
            <a:ext cx="2411238" cy="646331"/>
          </a:xfrm>
          <a:prstGeom prst="rect">
            <a:avLst/>
          </a:prstGeom>
        </p:spPr>
        <p:txBody>
          <a:bodyPr wrap="none">
            <a:spAutoFit/>
          </a:bodyPr>
          <a:lstStyle/>
          <a:p>
            <a:pPr algn="ctr"/>
            <a:r>
              <a:rPr lang="en-US" altLang="zh-CN" dirty="0"/>
              <a:t> </a:t>
            </a:r>
            <a:r>
              <a:rPr lang="en-US" altLang="zh-CN" dirty="0" err="1"/>
              <a:t>Geoffery</a:t>
            </a:r>
            <a:r>
              <a:rPr lang="en-US" altLang="zh-CN" dirty="0"/>
              <a:t>  Hinton</a:t>
            </a:r>
          </a:p>
          <a:p>
            <a:pPr algn="ctr"/>
            <a:r>
              <a:rPr lang="en-US" altLang="zh-CN" dirty="0"/>
              <a:t>(RBM, DNN, capsule)</a:t>
            </a:r>
          </a:p>
        </p:txBody>
      </p:sp>
      <p:pic>
        <p:nvPicPr>
          <p:cNvPr id="14" name="Picture 13"/>
          <p:cNvPicPr>
            <a:picLocks noChangeAspect="1"/>
          </p:cNvPicPr>
          <p:nvPr/>
        </p:nvPicPr>
        <p:blipFill>
          <a:blip r:embed="rId6"/>
          <a:stretch>
            <a:fillRect/>
          </a:stretch>
        </p:blipFill>
        <p:spPr>
          <a:xfrm>
            <a:off x="3792294" y="760481"/>
            <a:ext cx="1460500" cy="1981200"/>
          </a:xfrm>
          <a:prstGeom prst="rect">
            <a:avLst/>
          </a:prstGeom>
        </p:spPr>
      </p:pic>
      <p:sp>
        <p:nvSpPr>
          <p:cNvPr id="17" name="Rectangle 16"/>
          <p:cNvSpPr/>
          <p:nvPr/>
        </p:nvSpPr>
        <p:spPr>
          <a:xfrm>
            <a:off x="3657600" y="2897654"/>
            <a:ext cx="1838965" cy="646331"/>
          </a:xfrm>
          <a:prstGeom prst="rect">
            <a:avLst/>
          </a:prstGeom>
        </p:spPr>
        <p:txBody>
          <a:bodyPr wrap="none">
            <a:spAutoFit/>
          </a:bodyPr>
          <a:lstStyle/>
          <a:p>
            <a:pPr algn="ctr"/>
            <a:r>
              <a:rPr lang="en-US" dirty="0"/>
              <a:t>Michael Jordan</a:t>
            </a:r>
          </a:p>
          <a:p>
            <a:pPr algn="ctr"/>
            <a:r>
              <a:rPr lang="en-US" dirty="0"/>
              <a:t>(RNN)</a:t>
            </a:r>
          </a:p>
        </p:txBody>
      </p:sp>
      <p:cxnSp>
        <p:nvCxnSpPr>
          <p:cNvPr id="23" name="Straight Arrow Connector 22"/>
          <p:cNvCxnSpPr/>
          <p:nvPr/>
        </p:nvCxnSpPr>
        <p:spPr>
          <a:xfrm>
            <a:off x="5330153" y="2361440"/>
            <a:ext cx="1226894" cy="915919"/>
          </a:xfrm>
          <a:prstGeom prst="straightConnector1">
            <a:avLst/>
          </a:prstGeom>
          <a:ln w="28575">
            <a:solidFill>
              <a:srgbClr val="FF0000"/>
            </a:solidFill>
            <a:tailEnd type="triangle"/>
          </a:ln>
          <a:effectLst>
            <a:glow>
              <a:srgbClr val="FF0000">
                <a:alpha val="40000"/>
              </a:srgbClr>
            </a:glow>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376177" y="4220658"/>
            <a:ext cx="1261845" cy="948242"/>
          </a:xfrm>
          <a:prstGeom prst="straightConnector1">
            <a:avLst/>
          </a:prstGeom>
          <a:ln w="28575">
            <a:solidFill>
              <a:srgbClr val="FF0000"/>
            </a:solidFill>
            <a:tailEnd type="triangle"/>
          </a:ln>
          <a:effectLst>
            <a:glow>
              <a:srgbClr val="FF0000">
                <a:alpha val="40000"/>
              </a:srgbClr>
            </a:glow>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23999" y="3505550"/>
            <a:ext cx="1" cy="456850"/>
          </a:xfrm>
          <a:prstGeom prst="straightConnector1">
            <a:avLst/>
          </a:prstGeom>
          <a:ln w="28575">
            <a:solidFill>
              <a:srgbClr val="FF0000"/>
            </a:solidFill>
            <a:tailEnd type="triangle"/>
          </a:ln>
          <a:effectLst>
            <a:glow>
              <a:srgbClr val="FF0000">
                <a:alpha val="40000"/>
              </a:srgbClr>
            </a:glow>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83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19400" y="571856"/>
            <a:ext cx="6096000" cy="6209944"/>
          </a:xfrm>
          <a:prstGeom prst="rect">
            <a:avLst/>
          </a:prstGeom>
        </p:spPr>
      </p:pic>
      <p:sp>
        <p:nvSpPr>
          <p:cNvPr id="2" name="Title 1"/>
          <p:cNvSpPr>
            <a:spLocks noGrp="1"/>
          </p:cNvSpPr>
          <p:nvPr>
            <p:ph type="title"/>
          </p:nvPr>
        </p:nvSpPr>
        <p:spPr>
          <a:xfrm>
            <a:off x="203200" y="2273180"/>
            <a:ext cx="2895600" cy="2743200"/>
          </a:xfrm>
        </p:spPr>
        <p:txBody>
          <a:bodyPr>
            <a:normAutofit fontScale="90000"/>
          </a:bodyPr>
          <a:lstStyle/>
          <a:p>
            <a:r>
              <a:rPr lang="en-US" sz="4400" b="1" dirty="0">
                <a:solidFill>
                  <a:srgbClr val="0000FF"/>
                </a:solidFill>
                <a:latin typeface="Calibri"/>
                <a:cs typeface="Calibri"/>
              </a:rPr>
              <a:t>Deep learning in </a:t>
            </a:r>
            <a:br>
              <a:rPr lang="en-US" sz="4400" b="1" dirty="0">
                <a:solidFill>
                  <a:srgbClr val="0000FF"/>
                </a:solidFill>
                <a:latin typeface="Calibri"/>
                <a:cs typeface="Calibri"/>
              </a:rPr>
            </a:br>
            <a:r>
              <a:rPr lang="en-US" sz="4400" b="1" dirty="0">
                <a:solidFill>
                  <a:srgbClr val="0000FF"/>
                </a:solidFill>
                <a:latin typeface="Calibri"/>
                <a:cs typeface="Calibri"/>
              </a:rPr>
              <a:t>Artificial intelligence (AI)</a:t>
            </a:r>
          </a:p>
        </p:txBody>
      </p:sp>
    </p:spTree>
    <p:extLst>
      <p:ext uri="{BB962C8B-B14F-4D97-AF65-F5344CB8AC3E}">
        <p14:creationId xmlns:p14="http://schemas.microsoft.com/office/powerpoint/2010/main" val="126810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2895600" cy="990600"/>
          </a:xfrm>
        </p:spPr>
        <p:txBody>
          <a:bodyPr>
            <a:normAutofit fontScale="90000"/>
          </a:bodyPr>
          <a:lstStyle/>
          <a:p>
            <a:r>
              <a:rPr lang="en-US" sz="4400" b="1" dirty="0">
                <a:solidFill>
                  <a:srgbClr val="0000FF"/>
                </a:solidFill>
                <a:latin typeface="Calibri"/>
                <a:cs typeface="Calibri"/>
              </a:rPr>
              <a:t>Different approaches</a:t>
            </a:r>
          </a:p>
        </p:txBody>
      </p:sp>
      <p:pic>
        <p:nvPicPr>
          <p:cNvPr id="3" name="Picture 2"/>
          <p:cNvPicPr>
            <a:picLocks noChangeAspect="1"/>
          </p:cNvPicPr>
          <p:nvPr/>
        </p:nvPicPr>
        <p:blipFill>
          <a:blip r:embed="rId2"/>
          <a:stretch>
            <a:fillRect/>
          </a:stretch>
        </p:blipFill>
        <p:spPr>
          <a:xfrm>
            <a:off x="3505201" y="0"/>
            <a:ext cx="5803199" cy="6887825"/>
          </a:xfrm>
          <a:prstGeom prst="rect">
            <a:avLst/>
          </a:prstGeom>
        </p:spPr>
      </p:pic>
      <p:sp>
        <p:nvSpPr>
          <p:cNvPr id="4" name="TextBox 3">
            <a:extLst>
              <a:ext uri="{FF2B5EF4-FFF2-40B4-BE49-F238E27FC236}">
                <a16:creationId xmlns:a16="http://schemas.microsoft.com/office/drawing/2014/main" id="{F3F2EC42-C395-4342-99DD-ABA99CAF32F0}"/>
              </a:ext>
            </a:extLst>
          </p:cNvPr>
          <p:cNvSpPr txBox="1"/>
          <p:nvPr/>
        </p:nvSpPr>
        <p:spPr>
          <a:xfrm>
            <a:off x="152400" y="2057400"/>
            <a:ext cx="3124201" cy="2862322"/>
          </a:xfrm>
          <a:prstGeom prst="rect">
            <a:avLst/>
          </a:prstGeom>
          <a:noFill/>
        </p:spPr>
        <p:txBody>
          <a:bodyPr wrap="square" rtlCol="0">
            <a:spAutoFit/>
          </a:bodyPr>
          <a:lstStyle/>
          <a:p>
            <a:r>
              <a:rPr lang="en-US" altLang="zh-CN" dirty="0"/>
              <a:t>Representation Learning</a:t>
            </a:r>
          </a:p>
          <a:p>
            <a:r>
              <a:rPr lang="zh-CN" altLang="en-US" dirty="0"/>
              <a:t>在</a:t>
            </a:r>
            <a:r>
              <a:rPr lang="zh-CN" altLang="en-US" u="sng" dirty="0">
                <a:hlinkClick r:id="rId3"/>
              </a:rPr>
              <a:t>机器学习</a:t>
            </a:r>
            <a:r>
              <a:rPr lang="zh-CN" altLang="en-US" dirty="0"/>
              <a:t>中，</a:t>
            </a:r>
            <a:r>
              <a:rPr lang="zh-CN" altLang="en-US" b="1" dirty="0"/>
              <a:t>特征学习</a:t>
            </a:r>
            <a:r>
              <a:rPr lang="zh-CN" altLang="en-US" dirty="0"/>
              <a:t>或</a:t>
            </a:r>
            <a:r>
              <a:rPr lang="zh-CN" altLang="en-US" b="1" dirty="0"/>
              <a:t>表征学习</a:t>
            </a:r>
            <a:r>
              <a:rPr lang="zh-CN" altLang="en-US" b="1" baseline="30000" dirty="0"/>
              <a:t>，</a:t>
            </a:r>
            <a:r>
              <a:rPr lang="zh-CN" altLang="en-US" dirty="0"/>
              <a:t>是学习一个特征的技术的集合：将原始数据转换成为能够被机器学习来有效开发的一种形式。它避免了手动提取特征的麻烦，允许计算机学习使用特征的同时，也学习如何提取特征：学习如何学习。</a:t>
            </a:r>
            <a:endParaRPr lang="en-US" dirty="0"/>
          </a:p>
        </p:txBody>
      </p:sp>
    </p:spTree>
    <p:extLst>
      <p:ext uri="{BB962C8B-B14F-4D97-AF65-F5344CB8AC3E}">
        <p14:creationId xmlns:p14="http://schemas.microsoft.com/office/powerpoint/2010/main" val="92478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684630" y="530631"/>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endParaRPr lang="x-none" altLang="x-none"/>
          </a:p>
        </p:txBody>
      </p:sp>
      <p:sp>
        <p:nvSpPr>
          <p:cNvPr id="19459" name="Content Placeholder 2"/>
          <p:cNvSpPr>
            <a:spLocks noGrp="1"/>
          </p:cNvSpPr>
          <p:nvPr>
            <p:ph idx="1"/>
          </p:nvPr>
        </p:nvSpPr>
        <p:spPr/>
        <p:txBody>
          <a:bodyPr/>
          <a:lstStyle/>
          <a:p>
            <a:pPr eaLnBrk="1" hangingPunct="1"/>
            <a:endParaRPr lang="x-none" altLang="x-none"/>
          </a:p>
        </p:txBody>
      </p:sp>
      <p:pic>
        <p:nvPicPr>
          <p:cNvPr id="19460"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3" y="402336"/>
            <a:ext cx="9212423" cy="653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778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a:xfrm>
            <a:off x="838200" y="381000"/>
            <a:ext cx="6172200" cy="1143000"/>
          </a:xfrm>
        </p:spPr>
        <p:txBody>
          <a:bodyPr/>
          <a:lstStyle/>
          <a:p>
            <a:r>
              <a:rPr lang="en-US" altLang="x-none" b="1" dirty="0">
                <a:solidFill>
                  <a:srgbClr val="0000FF"/>
                </a:solidFill>
                <a:latin typeface="Arial" charset="0"/>
                <a:ea typeface="Arial" charset="0"/>
                <a:cs typeface="Arial" charset="0"/>
              </a:rPr>
              <a:t>Topics</a:t>
            </a:r>
          </a:p>
        </p:txBody>
      </p:sp>
      <p:sp>
        <p:nvSpPr>
          <p:cNvPr id="6146" name="Rectangle 3"/>
          <p:cNvSpPr>
            <a:spLocks noGrp="1" noChangeArrowheads="1"/>
          </p:cNvSpPr>
          <p:nvPr>
            <p:ph type="body" idx="1"/>
          </p:nvPr>
        </p:nvSpPr>
        <p:spPr>
          <a:xfrm>
            <a:off x="152400" y="1295400"/>
            <a:ext cx="8686800" cy="5562600"/>
          </a:xfrm>
        </p:spPr>
        <p:txBody>
          <a:bodyPr>
            <a:normAutofit fontScale="85000" lnSpcReduction="20000"/>
          </a:bodyPr>
          <a:lstStyle/>
          <a:p>
            <a:pPr lvl="0"/>
            <a:r>
              <a:rPr lang="en-US" b="1" dirty="0"/>
              <a:t>Introduction to Deep Neural Networks </a:t>
            </a:r>
            <a:r>
              <a:rPr lang="en-US" dirty="0"/>
              <a:t>(DNN): (1) motivations for deep architectures; (2) input representations; (3) </a:t>
            </a:r>
            <a:r>
              <a:rPr lang="en-US" dirty="0" err="1"/>
              <a:t>softmax</a:t>
            </a:r>
            <a:r>
              <a:rPr lang="en-US" dirty="0"/>
              <a:t>; (4) </a:t>
            </a:r>
            <a:r>
              <a:rPr lang="en-US" dirty="0" err="1"/>
              <a:t>maxout</a:t>
            </a:r>
            <a:r>
              <a:rPr lang="en-US" dirty="0"/>
              <a:t>/</a:t>
            </a:r>
            <a:r>
              <a:rPr lang="en-US" dirty="0" err="1"/>
              <a:t>ReLU</a:t>
            </a:r>
            <a:r>
              <a:rPr lang="en-US" dirty="0"/>
              <a:t>; (5) dropout; (6) batch normalization.</a:t>
            </a:r>
          </a:p>
          <a:p>
            <a:pPr lvl="0"/>
            <a:r>
              <a:rPr lang="en-US" b="1" dirty="0"/>
              <a:t>Pre-training and Generative Models</a:t>
            </a:r>
            <a:r>
              <a:rPr lang="en-US" dirty="0"/>
              <a:t>: (1) unsupervised pre-training; (2) Restricted Boltzmann Machines (RBM); (3) auto-encoders; (4) </a:t>
            </a:r>
            <a:r>
              <a:rPr lang="en-US" dirty="0" err="1"/>
              <a:t>Variational</a:t>
            </a:r>
            <a:r>
              <a:rPr lang="en-US" dirty="0"/>
              <a:t> Auto-Encoder (VAE); (5) Generative Adversarial Network (GAN).</a:t>
            </a:r>
          </a:p>
          <a:p>
            <a:pPr lvl="0"/>
            <a:r>
              <a:rPr lang="en-US" b="1" dirty="0"/>
              <a:t>Convolutional Neural Network </a:t>
            </a:r>
            <a:r>
              <a:rPr lang="en-US" dirty="0"/>
              <a:t>(CNN): (1) concept of CNN; (2) convolution operation; (3) pooling; (4) residual network; (5) inception network; (6) network design.</a:t>
            </a:r>
          </a:p>
          <a:p>
            <a:pPr lvl="0"/>
            <a:r>
              <a:rPr lang="en-US" b="1" dirty="0"/>
              <a:t>Capsule Network</a:t>
            </a:r>
            <a:r>
              <a:rPr lang="en-US" dirty="0"/>
              <a:t>: (1) concept; (2) </a:t>
            </a:r>
            <a:r>
              <a:rPr lang="en-US" dirty="0" err="1"/>
              <a:t>CapsNet</a:t>
            </a:r>
            <a:r>
              <a:rPr lang="en-US" dirty="0"/>
              <a:t> architecture; (3) dynamic routing.</a:t>
            </a:r>
          </a:p>
          <a:p>
            <a:pPr lvl="0"/>
            <a:r>
              <a:rPr lang="en-US" b="1" dirty="0"/>
              <a:t>Recurrent Neural Network </a:t>
            </a:r>
            <a:r>
              <a:rPr lang="en-US" dirty="0"/>
              <a:t>(RNN): (1) structure of RNN; (2) Long </a:t>
            </a:r>
            <a:br>
              <a:rPr lang="en-US" dirty="0"/>
            </a:br>
            <a:r>
              <a:rPr lang="en-US" dirty="0"/>
              <a:t>Short-term Memory (LSTM); (3) attention mechanism; (4) Word2vec; (5) other deep learning language models.</a:t>
            </a:r>
          </a:p>
        </p:txBody>
      </p:sp>
    </p:spTree>
    <p:extLst>
      <p:ext uri="{BB962C8B-B14F-4D97-AF65-F5344CB8AC3E}">
        <p14:creationId xmlns:p14="http://schemas.microsoft.com/office/powerpoint/2010/main" val="48232375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9900" y="831850"/>
            <a:ext cx="8229600" cy="1066800"/>
          </a:xfrm>
        </p:spPr>
        <p:txBody>
          <a:bodyPr>
            <a:normAutofit/>
          </a:bodyPr>
          <a:lstStyle/>
          <a:p>
            <a:r>
              <a:rPr lang="en-US" altLang="en-US" b="1" dirty="0">
                <a:solidFill>
                  <a:srgbClr val="0000FF"/>
                </a:solidFill>
              </a:rPr>
              <a:t>Supervised Machine learning</a:t>
            </a:r>
          </a:p>
        </p:txBody>
      </p:sp>
      <p:sp>
        <p:nvSpPr>
          <p:cNvPr id="52227" name="Content Placeholder 2"/>
          <p:cNvSpPr>
            <a:spLocks noGrp="1"/>
          </p:cNvSpPr>
          <p:nvPr>
            <p:ph idx="1"/>
          </p:nvPr>
        </p:nvSpPr>
        <p:spPr>
          <a:xfrm>
            <a:off x="457200" y="1981200"/>
            <a:ext cx="8839200" cy="4144963"/>
          </a:xfrm>
        </p:spPr>
        <p:txBody>
          <a:bodyPr>
            <a:normAutofit fontScale="92500"/>
          </a:bodyPr>
          <a:lstStyle/>
          <a:p>
            <a:r>
              <a:rPr lang="en-US" altLang="en-US" dirty="0"/>
              <a:t>Apply a prediction function to a feature representation of the image to get the desired output:</a:t>
            </a:r>
            <a:br>
              <a:rPr lang="en-US" altLang="en-US" dirty="0"/>
            </a:br>
            <a:endParaRPr lang="en-US" altLang="en-US"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200400"/>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267200"/>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5181600"/>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340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7315200" y="5562600"/>
            <a:ext cx="16764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2705100" y="431006"/>
            <a:ext cx="8229600" cy="792163"/>
          </a:xfrm>
        </p:spPr>
        <p:txBody>
          <a:bodyPr/>
          <a:lstStyle/>
          <a:p>
            <a:r>
              <a:rPr lang="en-US" altLang="en-US" b="1" dirty="0">
                <a:solidFill>
                  <a:srgbClr val="0000FF"/>
                </a:solidFill>
              </a:rPr>
              <a:t>Steps</a:t>
            </a:r>
          </a:p>
        </p:txBody>
      </p:sp>
      <p:sp>
        <p:nvSpPr>
          <p:cNvPr id="10" name="Rounded Rectangle 9"/>
          <p:cNvSpPr/>
          <p:nvPr/>
        </p:nvSpPr>
        <p:spPr>
          <a:xfrm>
            <a:off x="5257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76200" y="1570038"/>
            <a:ext cx="2438400" cy="3078162"/>
            <a:chOff x="228600" y="1417320"/>
            <a:chExt cx="2438400" cy="2849880"/>
          </a:xfrm>
        </p:grpSpPr>
        <p:sp>
          <p:nvSpPr>
            <p:cNvPr id="54296" name="TextBox 7"/>
            <p:cNvSpPr txBox="1">
              <a:spLocks noChangeArrowheads="1"/>
            </p:cNvSpPr>
            <p:nvPr/>
          </p:nvSpPr>
          <p:spPr bwMode="auto">
            <a:xfrm>
              <a:off x="533400" y="1417320"/>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438400"/>
            <a:ext cx="14478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548481" y="990600"/>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3200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2590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4800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5867400"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25908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19812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620713" y="4800600"/>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3048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69342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7543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502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4419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2" name="Right Arrow 31"/>
          <p:cNvSpPr/>
          <p:nvPr/>
        </p:nvSpPr>
        <p:spPr>
          <a:xfrm>
            <a:off x="67818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337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0F82-3BB6-4684-96E4-B58AEDB91459}"/>
              </a:ext>
            </a:extLst>
          </p:cNvPr>
          <p:cNvSpPr>
            <a:spLocks noGrp="1"/>
          </p:cNvSpPr>
          <p:nvPr>
            <p:ph type="title"/>
          </p:nvPr>
        </p:nvSpPr>
        <p:spPr/>
        <p:txBody>
          <a:bodyPr/>
          <a:lstStyle/>
          <a:p>
            <a:r>
              <a:rPr lang="en-US" altLang="zh-CN" dirty="0"/>
              <a:t>Machine Learning Evaluation</a:t>
            </a:r>
            <a:endParaRPr lang="en-US" dirty="0"/>
          </a:p>
        </p:txBody>
      </p:sp>
      <p:pic>
        <p:nvPicPr>
          <p:cNvPr id="4" name="Picture 2" descr="https://pic2.zhimg.com/80/v2-59689b1fec1f8be953696fc2ad9fc397_hd.jpg">
            <a:extLst>
              <a:ext uri="{FF2B5EF4-FFF2-40B4-BE49-F238E27FC236}">
                <a16:creationId xmlns:a16="http://schemas.microsoft.com/office/drawing/2014/main" id="{CA237C88-779E-4CE2-8AE6-714079F90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6498852" cy="478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1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70E8-BD23-42A4-92F6-7BA9D2D9210F}"/>
              </a:ext>
            </a:extLst>
          </p:cNvPr>
          <p:cNvSpPr>
            <a:spLocks noGrp="1"/>
          </p:cNvSpPr>
          <p:nvPr>
            <p:ph type="title"/>
          </p:nvPr>
        </p:nvSpPr>
        <p:spPr>
          <a:xfrm>
            <a:off x="457200" y="676839"/>
            <a:ext cx="14090073" cy="1662953"/>
          </a:xfrm>
        </p:spPr>
        <p:txBody>
          <a:bodyPr/>
          <a:lstStyle/>
          <a:p>
            <a:r>
              <a:rPr lang="en-US" dirty="0"/>
              <a:t>Confusion Matrix – </a:t>
            </a:r>
            <a:r>
              <a:rPr lang="zh-CN" altLang="en-US" dirty="0"/>
              <a:t>混淆矩阵</a:t>
            </a:r>
            <a:endParaRPr lang="en-US" dirty="0"/>
          </a:p>
        </p:txBody>
      </p:sp>
      <p:sp>
        <p:nvSpPr>
          <p:cNvPr id="3" name="Content Placeholder 2">
            <a:extLst>
              <a:ext uri="{FF2B5EF4-FFF2-40B4-BE49-F238E27FC236}">
                <a16:creationId xmlns:a16="http://schemas.microsoft.com/office/drawing/2014/main" id="{D4B64F05-3C68-49E9-A74A-87190513E12D}"/>
              </a:ext>
            </a:extLst>
          </p:cNvPr>
          <p:cNvSpPr>
            <a:spLocks noGrp="1"/>
          </p:cNvSpPr>
          <p:nvPr>
            <p:ph idx="1"/>
          </p:nvPr>
        </p:nvSpPr>
        <p:spPr/>
        <p:txBody>
          <a:bodyPr/>
          <a:lstStyle/>
          <a:p>
            <a:endParaRPr lang="en-US"/>
          </a:p>
        </p:txBody>
      </p:sp>
      <p:pic>
        <p:nvPicPr>
          <p:cNvPr id="92164" name="Picture 4" descr="https://pic1.zhimg.com/80/v2-87311fed72faca24c38a9f7ac394e3e4_hd.jpg">
            <a:extLst>
              <a:ext uri="{FF2B5EF4-FFF2-40B4-BE49-F238E27FC236}">
                <a16:creationId xmlns:a16="http://schemas.microsoft.com/office/drawing/2014/main" id="{02FF96ED-6DA8-4A46-8E44-4CA76CBF1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75986"/>
            <a:ext cx="68580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5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63D0-27F9-4F14-8E0A-7C2F0B36C6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D923D6-6A63-4C16-B2B5-DFC98D39222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09CA89A-BE7C-4982-B874-0B4B8505EECC}"/>
              </a:ext>
            </a:extLst>
          </p:cNvPr>
          <p:cNvPicPr>
            <a:picLocks noChangeAspect="1"/>
          </p:cNvPicPr>
          <p:nvPr/>
        </p:nvPicPr>
        <p:blipFill>
          <a:blip r:embed="rId3"/>
          <a:stretch>
            <a:fillRect/>
          </a:stretch>
        </p:blipFill>
        <p:spPr>
          <a:xfrm>
            <a:off x="473612" y="2286000"/>
            <a:ext cx="8355176" cy="3534054"/>
          </a:xfrm>
          <a:prstGeom prst="rect">
            <a:avLst/>
          </a:prstGeom>
        </p:spPr>
      </p:pic>
    </p:spTree>
    <p:extLst>
      <p:ext uri="{BB962C8B-B14F-4D97-AF65-F5344CB8AC3E}">
        <p14:creationId xmlns:p14="http://schemas.microsoft.com/office/powerpoint/2010/main" val="3884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352426"/>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p>
          <a:p>
            <a:pPr marL="285750" indent="-285750">
              <a:buFont typeface="Wingdings" charset="2"/>
              <a:buChar char="ü"/>
            </a:pPr>
            <a:r>
              <a:rPr lang="en-US" dirty="0"/>
              <a:t>Machine Translation</a:t>
            </a:r>
          </a:p>
          <a:p>
            <a:pPr marL="285750" indent="-285750">
              <a:buFont typeface="Wingdings" charset="2"/>
              <a:buChar char="ü"/>
            </a:pPr>
            <a:r>
              <a:rPr lang="en-US" dirty="0"/>
              <a:t>Sentiment Analysis</a:t>
            </a:r>
          </a:p>
          <a:p>
            <a:pPr marL="285750" indent="-285750">
              <a:buFont typeface="Wingdings" charset="2"/>
              <a:buChar char="ü"/>
            </a:pPr>
            <a:r>
              <a:rPr lang="en-US" dirty="0"/>
              <a:t>Dialogue Agents</a:t>
            </a:r>
          </a:p>
          <a:p>
            <a:pPr marL="285750" indent="-285750">
              <a:buFont typeface="Wingdings" charset="2"/>
              <a:buChar char="ü"/>
            </a:pPr>
            <a:r>
              <a:rPr lang="en-US" dirty="0"/>
              <a:t>Question Answering</a:t>
            </a:r>
          </a:p>
          <a:p>
            <a:pPr marL="285750" indent="-285750">
              <a:buFont typeface="Wingdings" charset="2"/>
              <a:buChar char="ü"/>
            </a:pPr>
            <a:r>
              <a:rPr lang="en-US" dirty="0"/>
              <a:t>Text Classification     </a:t>
            </a:r>
            <a:r>
              <a:rPr lang="mr-IN" dirty="0"/>
              <a:t>…</a:t>
            </a:r>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State of the art in </a:t>
            </a:r>
            <a:r>
              <a:rPr lang="mr-IN" dirty="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Leverage different levels of representation</a:t>
            </a:r>
          </a:p>
          <a:p>
            <a:pPr marL="285750" indent="-285750">
              <a:buFont typeface="Courier New"/>
              <a:buChar char="o"/>
            </a:pPr>
            <a:r>
              <a:rPr lang="en-US" dirty="0"/>
              <a:t>words &amp; characters</a:t>
            </a:r>
          </a:p>
          <a:p>
            <a:pPr marL="285750" indent="-285750">
              <a:buFont typeface="Courier New"/>
              <a:buChar char="o"/>
            </a:pPr>
            <a:r>
              <a:rPr lang="en-US"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927700" y="1901893"/>
          <a:ext cx="7288600" cy="438912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標題 1"/>
          <p:cNvSpPr>
            <a:spLocks noGrp="1"/>
          </p:cNvSpPr>
          <p:nvPr>
            <p:ph type="title"/>
          </p:nvPr>
        </p:nvSpPr>
        <p:spPr>
          <a:xfrm>
            <a:off x="632216" y="708902"/>
            <a:ext cx="8229600" cy="1066800"/>
          </a:xfrm>
        </p:spPr>
        <p:txBody>
          <a:bodyPr/>
          <a:lstStyle/>
          <a:p>
            <a:r>
              <a:rPr lang="en-US" altLang="zh-TW" b="1" dirty="0">
                <a:solidFill>
                  <a:srgbClr val="0000FF"/>
                </a:solidFill>
                <a:latin typeface="Arial" charset="0"/>
                <a:ea typeface="Arial" charset="0"/>
                <a:cs typeface="Arial" charset="0"/>
              </a:rPr>
              <a:t>Deeper is Better?</a:t>
            </a:r>
            <a:endParaRPr lang="zh-TW" altLang="en-US" b="1" dirty="0">
              <a:solidFill>
                <a:srgbClr val="0000FF"/>
              </a:solidFill>
              <a:latin typeface="Arial" charset="0"/>
              <a:ea typeface="Arial" charset="0"/>
              <a:cs typeface="Arial" charset="0"/>
            </a:endParaRPr>
          </a:p>
        </p:txBody>
      </p:sp>
      <p:sp>
        <p:nvSpPr>
          <p:cNvPr id="10" name="矩形 9"/>
          <p:cNvSpPr/>
          <p:nvPr/>
        </p:nvSpPr>
        <p:spPr>
          <a:xfrm>
            <a:off x="4747016" y="6379104"/>
            <a:ext cx="3443511" cy="369332"/>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et al.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矩形 3"/>
          <p:cNvSpPr/>
          <p:nvPr/>
        </p:nvSpPr>
        <p:spPr>
          <a:xfrm>
            <a:off x="4571998" y="1579154"/>
            <a:ext cx="3943350" cy="4711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747016" y="3221075"/>
            <a:ext cx="3769504" cy="1384995"/>
          </a:xfrm>
          <a:prstGeom prst="rect">
            <a:avLst/>
          </a:prstGeom>
        </p:spPr>
        <p:txBody>
          <a:bodyPr wrap="square">
            <a:spAutoFit/>
          </a:bodyPr>
          <a:lstStyle/>
          <a:p>
            <a:r>
              <a:rPr lang="en-US" altLang="zh-TW" sz="2800" dirty="0">
                <a:solidFill>
                  <a:srgbClr val="0000FF"/>
                </a:solidFill>
              </a:rPr>
              <a:t>Not surprised, more parameters, better performance </a:t>
            </a:r>
            <a:endParaRPr lang="zh-TW" altLang="en-US" sz="2800" dirty="0">
              <a:solidFill>
                <a:srgbClr val="0000FF"/>
              </a:solidFill>
            </a:endParaRPr>
          </a:p>
        </p:txBody>
      </p:sp>
    </p:spTree>
    <p:extLst>
      <p:ext uri="{BB962C8B-B14F-4D97-AF65-F5344CB8AC3E}">
        <p14:creationId xmlns:p14="http://schemas.microsoft.com/office/powerpoint/2010/main" val="29446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20B7-06BE-41FC-9B97-5895B7EDA3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0B3C00-A2AF-4406-ABC6-E2852574EF8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EAE54F5-48BB-4ECE-9E36-304CA17AC45C}"/>
              </a:ext>
            </a:extLst>
          </p:cNvPr>
          <p:cNvPicPr>
            <a:picLocks noChangeAspect="1"/>
          </p:cNvPicPr>
          <p:nvPr/>
        </p:nvPicPr>
        <p:blipFill>
          <a:blip r:embed="rId2"/>
          <a:stretch>
            <a:fillRect/>
          </a:stretch>
        </p:blipFill>
        <p:spPr>
          <a:xfrm>
            <a:off x="1833349" y="762000"/>
            <a:ext cx="5477301" cy="5960012"/>
          </a:xfrm>
          <a:prstGeom prst="rect">
            <a:avLst/>
          </a:prstGeom>
        </p:spPr>
      </p:pic>
    </p:spTree>
    <p:extLst>
      <p:ext uri="{BB962C8B-B14F-4D97-AF65-F5344CB8AC3E}">
        <p14:creationId xmlns:p14="http://schemas.microsoft.com/office/powerpoint/2010/main" val="315504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78872" y="609600"/>
            <a:ext cx="8229600" cy="1066800"/>
          </a:xfrm>
        </p:spPr>
        <p:txBody>
          <a:bodyPr>
            <a:normAutofit fontScale="90000"/>
          </a:bodyPr>
          <a:lstStyle/>
          <a:p>
            <a:pPr algn="ctr"/>
            <a:r>
              <a:rPr lang="en-US" altLang="zh-TW" b="1" dirty="0">
                <a:solidFill>
                  <a:srgbClr val="0000FF"/>
                </a:solidFill>
                <a:latin typeface="Arial" charset="0"/>
                <a:ea typeface="Arial" charset="0"/>
                <a:cs typeface="Arial" charset="0"/>
              </a:rPr>
              <a:t>Why “Deep” neural network not “Fat” neural network?</a:t>
            </a:r>
            <a:endParaRPr lang="zh-TW" altLang="en-US" b="1" dirty="0">
              <a:solidFill>
                <a:srgbClr val="0000FF"/>
              </a:solidFill>
              <a:latin typeface="Arial" charset="0"/>
              <a:ea typeface="Arial" charset="0"/>
              <a:cs typeface="Arial" charset="0"/>
            </a:endParaRPr>
          </a:p>
        </p:txBody>
      </p:sp>
      <p:sp>
        <p:nvSpPr>
          <p:cNvPr id="6" name="矩形 5"/>
          <p:cNvSpPr/>
          <p:nvPr/>
        </p:nvSpPr>
        <p:spPr>
          <a:xfrm rot="5400000">
            <a:off x="6149823" y="4661085"/>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828651"/>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718762"/>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570990"/>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520615"/>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52204"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52205"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52206"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59653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56370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5099510"/>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5039854"/>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5072677"/>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5072677"/>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5039854"/>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435116"/>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453500"/>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18276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2168539"/>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658915"/>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658915"/>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644686"/>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644686"/>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296915"/>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5936941" y="178442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770200"/>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972764"/>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52207" name="方程式" r:id="rId10" imgW="152280" imgH="215640" progId="Equation.3">
                          <p:embed/>
                        </p:oleObj>
                      </mc:Choice>
                      <mc:Fallback>
                        <p:oleObj name="方程式" r:id="rId10"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52208" name="方程式" r:id="rId11" imgW="164880" imgH="215640" progId="Equation.3">
                          <p:embed/>
                        </p:oleObj>
                      </mc:Choice>
                      <mc:Fallback>
                        <p:oleObj name="方程式" r:id="rId11"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52209" name="方程式" r:id="rId12" imgW="190440" imgH="228600" progId="Equation.3">
                          <p:embed/>
                        </p:oleObj>
                      </mc:Choice>
                      <mc:Fallback>
                        <p:oleObj name="方程式" r:id="rId12"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83894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83894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82471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82471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146854" y="1983311"/>
            <a:ext cx="2969919"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The same number of parameters</a:t>
            </a:r>
            <a:endParaRPr lang="zh-TW" altLang="en-US" sz="2400" dirty="0"/>
          </a:p>
        </p:txBody>
      </p:sp>
      <p:sp>
        <p:nvSpPr>
          <p:cNvPr id="43" name="左-右雙向箭號 42"/>
          <p:cNvSpPr/>
          <p:nvPr/>
        </p:nvSpPr>
        <p:spPr>
          <a:xfrm rot="20486886">
            <a:off x="3826753" y="3017070"/>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155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2216" y="617213"/>
            <a:ext cx="8229600" cy="1066800"/>
          </a:xfrm>
        </p:spPr>
        <p:txBody>
          <a:bodyPr/>
          <a:lstStyle/>
          <a:p>
            <a:r>
              <a:rPr lang="en-US" altLang="zh-TW" b="1" dirty="0">
                <a:solidFill>
                  <a:srgbClr val="0000FF"/>
                </a:solidFill>
                <a:latin typeface="Arial" charset="0"/>
                <a:ea typeface="Arial" charset="0"/>
                <a:cs typeface="Arial" charset="0"/>
              </a:rPr>
              <a:t>Fat + Short </a:t>
            </a:r>
            <a:r>
              <a:rPr lang="en-US" altLang="zh-TW" b="1" dirty="0" err="1">
                <a:solidFill>
                  <a:srgbClr val="0000FF"/>
                </a:solidFill>
                <a:latin typeface="Arial" charset="0"/>
                <a:ea typeface="Arial" charset="0"/>
                <a:cs typeface="Arial" charset="0"/>
              </a:rPr>
              <a:t>v.s</a:t>
            </a:r>
            <a:r>
              <a:rPr lang="en-US" altLang="zh-TW" b="1" dirty="0">
                <a:solidFill>
                  <a:srgbClr val="0000FF"/>
                </a:solidFill>
                <a:latin typeface="Arial" charset="0"/>
                <a:ea typeface="Arial" charset="0"/>
                <a:cs typeface="Arial" charset="0"/>
              </a:rPr>
              <a:t>. Thin + Tall</a:t>
            </a:r>
            <a:endParaRPr lang="zh-TW" altLang="en-US" b="1" dirty="0">
              <a:solidFill>
                <a:srgbClr val="0000FF"/>
              </a:solidFill>
              <a:latin typeface="Arial" charset="0"/>
              <a:ea typeface="Arial" charset="0"/>
              <a:cs typeface="Arial"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993758700"/>
              </p:ext>
            </p:extLst>
          </p:nvPr>
        </p:nvGraphicFramePr>
        <p:xfrm>
          <a:off x="901927" y="1709413"/>
          <a:ext cx="7288600" cy="438912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2" name="矩形 9"/>
          <p:cNvSpPr/>
          <p:nvPr/>
        </p:nvSpPr>
        <p:spPr>
          <a:xfrm>
            <a:off x="4747016" y="6379104"/>
            <a:ext cx="3443511" cy="369332"/>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et al.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Tree>
    <p:extLst>
      <p:ext uri="{BB962C8B-B14F-4D97-AF65-F5344CB8AC3E}">
        <p14:creationId xmlns:p14="http://schemas.microsoft.com/office/powerpoint/2010/main" val="153096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622300"/>
            <a:ext cx="4648200" cy="990600"/>
          </a:xfrm>
        </p:spPr>
        <p:txBody>
          <a:bodyPr>
            <a:normAutofit fontScale="90000"/>
          </a:bodyPr>
          <a:lstStyle/>
          <a:p>
            <a:r>
              <a:rPr lang="en-US" sz="4400" b="1">
                <a:solidFill>
                  <a:srgbClr val="0000FF"/>
                </a:solidFill>
                <a:latin typeface="Calibri"/>
                <a:cs typeface="Calibri"/>
              </a:rPr>
              <a:t>Number of Neurons</a:t>
            </a:r>
            <a:endParaRPr lang="en-US" sz="4400" b="1" dirty="0">
              <a:solidFill>
                <a:srgbClr val="0000FF"/>
              </a:solidFill>
              <a:latin typeface="Calibri"/>
              <a:cs typeface="Calibri"/>
            </a:endParaRPr>
          </a:p>
        </p:txBody>
      </p:sp>
      <p:pic>
        <p:nvPicPr>
          <p:cNvPr id="3" name="Picture 2"/>
          <p:cNvPicPr>
            <a:picLocks noChangeAspect="1"/>
          </p:cNvPicPr>
          <p:nvPr/>
        </p:nvPicPr>
        <p:blipFill>
          <a:blip r:embed="rId2"/>
          <a:stretch>
            <a:fillRect/>
          </a:stretch>
        </p:blipFill>
        <p:spPr>
          <a:xfrm>
            <a:off x="0" y="1612900"/>
            <a:ext cx="9144000" cy="4576921"/>
          </a:xfrm>
          <a:prstGeom prst="rect">
            <a:avLst/>
          </a:prstGeom>
        </p:spPr>
      </p:pic>
    </p:spTree>
    <p:extLst>
      <p:ext uri="{BB962C8B-B14F-4D97-AF65-F5344CB8AC3E}">
        <p14:creationId xmlns:p14="http://schemas.microsoft.com/office/powerpoint/2010/main" val="144223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9601200" cy="990600"/>
          </a:xfrm>
        </p:spPr>
        <p:txBody>
          <a:bodyPr>
            <a:normAutofit/>
          </a:bodyPr>
          <a:lstStyle/>
          <a:p>
            <a:r>
              <a:rPr lang="en-US" b="1">
                <a:solidFill>
                  <a:srgbClr val="0000FF"/>
                </a:solidFill>
                <a:latin typeface="Arial" charset="0"/>
                <a:ea typeface="Arial" charset="0"/>
                <a:cs typeface="Arial" charset="0"/>
              </a:rPr>
              <a:t>Why No Deep Network Before?</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609600" y="2133600"/>
            <a:ext cx="7848600" cy="4191000"/>
          </a:xfrm>
        </p:spPr>
        <p:txBody>
          <a:bodyPr>
            <a:noAutofit/>
          </a:bodyPr>
          <a:lstStyle/>
          <a:p>
            <a:pPr>
              <a:lnSpc>
                <a:spcPct val="120000"/>
              </a:lnSpc>
            </a:pPr>
            <a:r>
              <a:rPr lang="en-US" sz="3600" dirty="0">
                <a:latin typeface="Times New Roman"/>
                <a:cs typeface="Times New Roman"/>
              </a:rPr>
              <a:t>Lack of data</a:t>
            </a:r>
          </a:p>
          <a:p>
            <a:pPr>
              <a:lnSpc>
                <a:spcPct val="120000"/>
              </a:lnSpc>
            </a:pPr>
            <a:r>
              <a:rPr lang="en-US" sz="3600" dirty="0">
                <a:latin typeface="Times New Roman"/>
                <a:cs typeface="Times New Roman"/>
              </a:rPr>
              <a:t>Lack of computing power</a:t>
            </a:r>
          </a:p>
          <a:p>
            <a:pPr>
              <a:lnSpc>
                <a:spcPct val="120000"/>
              </a:lnSpc>
            </a:pPr>
            <a:r>
              <a:rPr lang="en-US" sz="3600" dirty="0">
                <a:latin typeface="Times New Roman"/>
                <a:cs typeface="Times New Roman"/>
              </a:rPr>
              <a:t>Lack of good network architectures</a:t>
            </a:r>
          </a:p>
        </p:txBody>
      </p:sp>
    </p:spTree>
    <p:extLst>
      <p:ext uri="{BB962C8B-B14F-4D97-AF65-F5344CB8AC3E}">
        <p14:creationId xmlns:p14="http://schemas.microsoft.com/office/powerpoint/2010/main" val="1042058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71600" y="457200"/>
            <a:ext cx="7696200" cy="6489899"/>
          </a:xfrm>
          <a:prstGeom prst="rect">
            <a:avLst/>
          </a:prstGeom>
        </p:spPr>
      </p:pic>
      <p:sp>
        <p:nvSpPr>
          <p:cNvPr id="2" name="Title 1"/>
          <p:cNvSpPr>
            <a:spLocks noGrp="1"/>
          </p:cNvSpPr>
          <p:nvPr>
            <p:ph type="title"/>
          </p:nvPr>
        </p:nvSpPr>
        <p:spPr>
          <a:xfrm>
            <a:off x="381000" y="762000"/>
            <a:ext cx="3657600" cy="1676400"/>
          </a:xfrm>
        </p:spPr>
        <p:txBody>
          <a:bodyPr>
            <a:normAutofit fontScale="90000"/>
          </a:bodyPr>
          <a:lstStyle/>
          <a:p>
            <a:r>
              <a:rPr lang="en-US" sz="4400" b="1" dirty="0">
                <a:solidFill>
                  <a:srgbClr val="0000FF"/>
                </a:solidFill>
                <a:latin typeface="Calibri"/>
                <a:cs typeface="Calibri"/>
              </a:rPr>
              <a:t>Depth: Repeated Composition</a:t>
            </a:r>
          </a:p>
        </p:txBody>
      </p:sp>
    </p:spTree>
    <p:extLst>
      <p:ext uri="{BB962C8B-B14F-4D97-AF65-F5344CB8AC3E}">
        <p14:creationId xmlns:p14="http://schemas.microsoft.com/office/powerpoint/2010/main" val="1279997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631825" y="611124"/>
            <a:ext cx="8229600" cy="1066800"/>
          </a:xfrm>
        </p:spPr>
        <p:txBody>
          <a:bodyPr/>
          <a:lstStyle/>
          <a:p>
            <a:r>
              <a:rPr lang="en-US" altLang="en-US" b="1" dirty="0">
                <a:solidFill>
                  <a:srgbClr val="0000FF"/>
                </a:solidFill>
                <a:latin typeface="Arial" charset="0"/>
                <a:ea typeface="Arial" charset="0"/>
                <a:cs typeface="Arial" charset="0"/>
              </a:rPr>
              <a:t>Features</a:t>
            </a:r>
          </a:p>
        </p:txBody>
      </p:sp>
      <p:sp>
        <p:nvSpPr>
          <p:cNvPr id="3" name="Content Placeholder 2"/>
          <p:cNvSpPr>
            <a:spLocks noGrp="1"/>
          </p:cNvSpPr>
          <p:nvPr>
            <p:ph idx="1"/>
          </p:nvPr>
        </p:nvSpPr>
        <p:spPr>
          <a:xfrm>
            <a:off x="282575" y="1738313"/>
            <a:ext cx="8404225" cy="4477512"/>
          </a:xfrm>
        </p:spPr>
        <p:txBody>
          <a:bodyPr>
            <a:normAutofit fontScale="77500" lnSpcReduction="20000"/>
          </a:bodyPr>
          <a:lstStyle/>
          <a:p>
            <a:r>
              <a:rPr lang="en-US" altLang="en-US" dirty="0"/>
              <a:t>Raw pixels</a:t>
            </a:r>
          </a:p>
          <a:p>
            <a:r>
              <a:rPr lang="zh-CN" altLang="en-US" dirty="0"/>
              <a:t>像素</a:t>
            </a:r>
            <a:endParaRPr lang="en-US" altLang="en-US" dirty="0"/>
          </a:p>
          <a:p>
            <a:pPr>
              <a:buFontTx/>
              <a:buNone/>
            </a:pPr>
            <a:endParaRPr lang="en-US" altLang="en-US" dirty="0"/>
          </a:p>
          <a:p>
            <a:pPr>
              <a:buFontTx/>
              <a:buNone/>
            </a:pPr>
            <a:endParaRPr lang="en-US" altLang="en-US" dirty="0"/>
          </a:p>
          <a:p>
            <a:r>
              <a:rPr lang="en-US" altLang="en-US" dirty="0"/>
              <a:t>Histograms</a:t>
            </a:r>
          </a:p>
          <a:p>
            <a:r>
              <a:rPr lang="zh-CN" altLang="en-US" dirty="0"/>
              <a:t>当我们用横轴代表</a:t>
            </a:r>
            <a:r>
              <a:rPr lang="en-US" altLang="zh-CN" dirty="0"/>
              <a:t>0-255,</a:t>
            </a:r>
          </a:p>
          <a:p>
            <a:r>
              <a:rPr lang="zh-CN" altLang="en-US" dirty="0"/>
              <a:t>的亮度数值。竖轴代表照</a:t>
            </a:r>
            <a:endParaRPr lang="en-US" altLang="zh-CN" dirty="0"/>
          </a:p>
          <a:p>
            <a:r>
              <a:rPr lang="zh-CN" altLang="en-US" dirty="0"/>
              <a:t>片中对应亮度的像素数量，</a:t>
            </a:r>
            <a:endParaRPr lang="en-US" altLang="zh-CN" dirty="0"/>
          </a:p>
          <a:p>
            <a:r>
              <a:rPr lang="zh-CN" altLang="en-US" dirty="0"/>
              <a:t>这个函数图像就被称为直方图。</a:t>
            </a:r>
            <a:endParaRPr lang="en-US" altLang="en-US" dirty="0"/>
          </a:p>
          <a:p>
            <a:endParaRPr lang="en-US" altLang="en-US" dirty="0"/>
          </a:p>
          <a:p>
            <a:r>
              <a:rPr lang="en-US" altLang="en-US" dirty="0"/>
              <a:t>GIST descriptors</a:t>
            </a:r>
          </a:p>
          <a:p>
            <a:pPr>
              <a:buFontTx/>
              <a:buNone/>
            </a:pPr>
            <a:endParaRPr lang="en-US" altLang="en-US" dirty="0"/>
          </a:p>
          <a:p>
            <a:pPr>
              <a:buFontTx/>
              <a:buNone/>
            </a:pPr>
            <a:endParaRPr lang="en-US" altLang="en-US" dirty="0"/>
          </a:p>
          <a:p>
            <a:r>
              <a:rPr lang="en-US" altLang="en-US" dirty="0"/>
              <a:t>Geometric ratios</a:t>
            </a:r>
          </a:p>
        </p:txBody>
      </p:sp>
      <p:pic>
        <p:nvPicPr>
          <p:cNvPr id="4" name="Picture 2" descr="C:\Documents and Settings\Derek Hoiem\My Documents\Classes\Spring10 - Computer Vision\figs\child_in_fie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063" y="671513"/>
            <a:ext cx="244633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32222" t="12444" r="33333" b="43111"/>
          <a:stretch>
            <a:fillRect/>
          </a:stretch>
        </p:blipFill>
        <p:spPr bwMode="auto">
          <a:xfrm>
            <a:off x="6781800" y="609600"/>
            <a:ext cx="20796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2" descr="0681_gist_photosh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2362200"/>
            <a:ext cx="2241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362200"/>
            <a:ext cx="23891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5334000" y="4272756"/>
            <a:ext cx="2585244" cy="2585244"/>
          </a:xfrm>
          <a:prstGeom prst="rect">
            <a:avLst/>
          </a:prstGeom>
        </p:spPr>
      </p:pic>
    </p:spTree>
    <p:extLst>
      <p:ext uri="{BB962C8B-B14F-4D97-AF65-F5344CB8AC3E}">
        <p14:creationId xmlns:p14="http://schemas.microsoft.com/office/powerpoint/2010/main" val="2077048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70415"/>
            <a:ext cx="8229600" cy="1066800"/>
          </a:xfrm>
        </p:spPr>
        <p:txBody>
          <a:bodyPr/>
          <a:lstStyle/>
          <a:p>
            <a:r>
              <a:rPr kumimoji="1" lang="en-US" altLang="zh-CN" b="1">
                <a:solidFill>
                  <a:srgbClr val="0000FF"/>
                </a:solidFill>
                <a:latin typeface="Arial" charset="0"/>
                <a:ea typeface="Arial" charset="0"/>
                <a:cs typeface="Arial" charset="0"/>
              </a:rPr>
              <a:t>Input Features</a:t>
            </a:r>
            <a:endParaRPr kumimoji="1" lang="zh-CN" altLang="en-US" b="1" dirty="0">
              <a:solidFill>
                <a:srgbClr val="0000FF"/>
              </a:solidFill>
              <a:latin typeface="Arial" charset="0"/>
              <a:ea typeface="Arial" charset="0"/>
              <a:cs typeface="Arial" charset="0"/>
            </a:endParaRPr>
          </a:p>
        </p:txBody>
      </p:sp>
      <p:sp>
        <p:nvSpPr>
          <p:cNvPr id="3" name="内容占位符 2"/>
          <p:cNvSpPr>
            <a:spLocks noGrp="1"/>
          </p:cNvSpPr>
          <p:nvPr>
            <p:ph idx="1"/>
          </p:nvPr>
        </p:nvSpPr>
        <p:spPr>
          <a:xfrm>
            <a:off x="247650" y="1714407"/>
            <a:ext cx="8667750" cy="5686651"/>
          </a:xfrm>
        </p:spPr>
        <p:txBody>
          <a:bodyPr>
            <a:normAutofit/>
          </a:bodyPr>
          <a:lstStyle/>
          <a:p>
            <a:r>
              <a:rPr lang="en-US" altLang="zh-CN" dirty="0"/>
              <a:t>Traditional pattern recognition models use hand-crafted features and relatively simple trainable classifier.</a:t>
            </a:r>
          </a:p>
          <a:p>
            <a:endParaRPr lang="en-US" altLang="zh-CN" dirty="0"/>
          </a:p>
          <a:p>
            <a:endParaRPr lang="en-US" altLang="zh-CN" sz="2400" dirty="0"/>
          </a:p>
          <a:p>
            <a:endParaRPr lang="en-US" altLang="zh-CN" sz="2400" dirty="0"/>
          </a:p>
          <a:p>
            <a:endParaRPr lang="en-US" altLang="zh-CN" sz="2400" dirty="0"/>
          </a:p>
        </p:txBody>
      </p:sp>
      <p:grpSp>
        <p:nvGrpSpPr>
          <p:cNvPr id="22" name="组 21"/>
          <p:cNvGrpSpPr/>
          <p:nvPr/>
        </p:nvGrpSpPr>
        <p:grpSpPr>
          <a:xfrm>
            <a:off x="304800" y="3581400"/>
            <a:ext cx="8667750" cy="1952667"/>
            <a:chOff x="760909" y="3156559"/>
            <a:chExt cx="7055332" cy="1190668"/>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909" y="3156559"/>
              <a:ext cx="1787790" cy="1190668"/>
            </a:xfrm>
            <a:prstGeom prst="rect">
              <a:avLst/>
            </a:prstGeom>
          </p:spPr>
        </p:pic>
        <p:sp>
          <p:nvSpPr>
            <p:cNvPr id="7" name="圆角矩形 6"/>
            <p:cNvSpPr/>
            <p:nvPr/>
          </p:nvSpPr>
          <p:spPr>
            <a:xfrm>
              <a:off x="2931092"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hand-crafted feature extractor </a:t>
              </a:r>
            </a:p>
          </p:txBody>
        </p:sp>
        <p:cxnSp>
          <p:nvCxnSpPr>
            <p:cNvPr id="9" name="直线箭头连接符 8"/>
            <p:cNvCxnSpPr>
              <a:stCxn id="4" idx="3"/>
              <a:endCxn id="7" idx="1"/>
            </p:cNvCxnSpPr>
            <p:nvPr/>
          </p:nvCxnSpPr>
          <p:spPr>
            <a:xfrm>
              <a:off x="2548699"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4854185" y="3300956"/>
              <a:ext cx="1540700" cy="901874"/>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“simple” trainable classifier </a:t>
              </a:r>
            </a:p>
          </p:txBody>
        </p:sp>
        <p:cxnSp>
          <p:nvCxnSpPr>
            <p:cNvPr id="12" name="直线箭头连接符 11"/>
            <p:cNvCxnSpPr>
              <a:stCxn id="7" idx="3"/>
              <a:endCxn id="10" idx="1"/>
            </p:cNvCxnSpPr>
            <p:nvPr/>
          </p:nvCxnSpPr>
          <p:spPr>
            <a:xfrm>
              <a:off x="4471792"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6777278" y="3526424"/>
              <a:ext cx="1038963" cy="450937"/>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a:t>output</a:t>
              </a:r>
              <a:endParaRPr lang="en-US" altLang="zh-CN" dirty="0"/>
            </a:p>
          </p:txBody>
        </p:sp>
        <p:cxnSp>
          <p:nvCxnSpPr>
            <p:cNvPr id="21" name="直线箭头连接符 20"/>
            <p:cNvCxnSpPr>
              <a:stCxn id="10" idx="3"/>
              <a:endCxn id="16" idx="1"/>
            </p:cNvCxnSpPr>
            <p:nvPr/>
          </p:nvCxnSpPr>
          <p:spPr>
            <a:xfrm>
              <a:off x="6394885" y="3751893"/>
              <a:ext cx="382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9228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70415"/>
            <a:ext cx="8229600" cy="1066800"/>
          </a:xfrm>
        </p:spPr>
        <p:txBody>
          <a:bodyPr/>
          <a:lstStyle/>
          <a:p>
            <a:r>
              <a:rPr kumimoji="1" lang="en-US" altLang="zh-CN" b="1">
                <a:solidFill>
                  <a:srgbClr val="0000FF"/>
                </a:solidFill>
                <a:latin typeface="Arial" charset="0"/>
                <a:ea typeface="Arial" charset="0"/>
                <a:cs typeface="Arial" charset="0"/>
              </a:rPr>
              <a:t>Input Features</a:t>
            </a:r>
            <a:endParaRPr kumimoji="1" lang="zh-CN" altLang="en-US" b="1" dirty="0">
              <a:solidFill>
                <a:srgbClr val="0000FF"/>
              </a:solidFill>
              <a:latin typeface="Arial" charset="0"/>
              <a:ea typeface="Arial" charset="0"/>
              <a:cs typeface="Arial" charset="0"/>
            </a:endParaRPr>
          </a:p>
        </p:txBody>
      </p:sp>
      <p:sp>
        <p:nvSpPr>
          <p:cNvPr id="3" name="内容占位符 2"/>
          <p:cNvSpPr>
            <a:spLocks noGrp="1"/>
          </p:cNvSpPr>
          <p:nvPr>
            <p:ph idx="1"/>
          </p:nvPr>
        </p:nvSpPr>
        <p:spPr>
          <a:xfrm>
            <a:off x="838200" y="0"/>
            <a:ext cx="8578850" cy="6705600"/>
          </a:xfrm>
        </p:spPr>
        <p:txBody>
          <a:bodyPr>
            <a:noAutofit/>
          </a:bodyPr>
          <a:lstStyle/>
          <a:p>
            <a:pPr>
              <a:lnSpc>
                <a:spcPct val="150000"/>
              </a:lnSpc>
            </a:pPr>
            <a:endParaRPr lang="en-US" altLang="zh-CN" sz="2000" dirty="0"/>
          </a:p>
          <a:p>
            <a:pPr>
              <a:lnSpc>
                <a:spcPct val="150000"/>
              </a:lnSpc>
            </a:pPr>
            <a:endParaRPr lang="en-US" altLang="zh-CN" sz="1800" dirty="0"/>
          </a:p>
          <a:p>
            <a:pPr>
              <a:lnSpc>
                <a:spcPct val="150000"/>
              </a:lnSpc>
            </a:pPr>
            <a:endParaRPr lang="en-US" altLang="zh-CN" sz="1800" dirty="0"/>
          </a:p>
          <a:p>
            <a:pPr>
              <a:lnSpc>
                <a:spcPct val="150000"/>
              </a:lnSpc>
            </a:pPr>
            <a:endParaRPr lang="en-US" altLang="zh-CN" sz="1800" dirty="0"/>
          </a:p>
          <a:p>
            <a:pPr>
              <a:lnSpc>
                <a:spcPct val="150000"/>
              </a:lnSpc>
            </a:pPr>
            <a:r>
              <a:rPr lang="en-US" altLang="zh-CN" sz="1800" dirty="0"/>
              <a:t>Hand-crafted features have the following limitations: </a:t>
            </a:r>
          </a:p>
          <a:p>
            <a:pPr lvl="1">
              <a:lnSpc>
                <a:spcPct val="150000"/>
              </a:lnSpc>
            </a:pPr>
            <a:r>
              <a:rPr lang="en-US" altLang="zh-CN" sz="1800" dirty="0"/>
              <a:t>Tedious and costly to develop</a:t>
            </a:r>
            <a:br>
              <a:rPr lang="zh-CN" altLang="en-US" sz="1800" dirty="0"/>
            </a:br>
            <a:r>
              <a:rPr lang="zh-CN" altLang="en-US" sz="1800" dirty="0"/>
              <a:t>繁琐且开发成本高</a:t>
            </a:r>
            <a:endParaRPr lang="en-US" altLang="zh-CN" sz="1800" dirty="0"/>
          </a:p>
          <a:p>
            <a:pPr lvl="1">
              <a:lnSpc>
                <a:spcPct val="150000"/>
              </a:lnSpc>
            </a:pPr>
            <a:r>
              <a:rPr lang="en-US" altLang="zh-CN" sz="1800" dirty="0"/>
              <a:t>May be biased and incomplete</a:t>
            </a:r>
          </a:p>
          <a:p>
            <a:pPr lvl="1">
              <a:lnSpc>
                <a:spcPct val="150000"/>
              </a:lnSpc>
            </a:pPr>
            <a:r>
              <a:rPr lang="zh-CN" altLang="en-US" sz="1800" dirty="0"/>
              <a:t>可能有偏见和不完整</a:t>
            </a:r>
            <a:endParaRPr lang="en-US" altLang="zh-CN" sz="1800" dirty="0"/>
          </a:p>
          <a:p>
            <a:pPr lvl="1">
              <a:lnSpc>
                <a:spcPct val="150000"/>
              </a:lnSpc>
            </a:pPr>
            <a:r>
              <a:rPr lang="en-US" altLang="zh-CN" sz="1800" dirty="0"/>
              <a:t>Usually highly dependents on one application, and cannot be transferred easily to other applications</a:t>
            </a:r>
          </a:p>
          <a:p>
            <a:pPr lvl="1">
              <a:lnSpc>
                <a:spcPct val="150000"/>
              </a:lnSpc>
            </a:pPr>
            <a:r>
              <a:rPr lang="zh-CN" altLang="en-US" sz="1800" dirty="0"/>
              <a:t>转移性差</a:t>
            </a:r>
            <a:endParaRPr lang="en-US" altLang="zh-CN" sz="1800" dirty="0"/>
          </a:p>
          <a:p>
            <a:pPr lvl="1">
              <a:lnSpc>
                <a:spcPct val="150000"/>
              </a:lnSpc>
              <a:buFont typeface="Wingdings" charset="2"/>
              <a:buChar char="Ø"/>
            </a:pPr>
            <a:endParaRPr lang="en-US" altLang="zh-CN" sz="1800" dirty="0"/>
          </a:p>
          <a:p>
            <a:pPr>
              <a:lnSpc>
                <a:spcPct val="150000"/>
              </a:lnSpc>
            </a:pPr>
            <a:endParaRPr kumimoji="1" lang="zh-CN" altLang="en-US" sz="2000" dirty="0"/>
          </a:p>
        </p:txBody>
      </p:sp>
    </p:spTree>
    <p:extLst>
      <p:ext uri="{BB962C8B-B14F-4D97-AF65-F5344CB8AC3E}">
        <p14:creationId xmlns:p14="http://schemas.microsoft.com/office/powerpoint/2010/main" val="889871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913" y="292518"/>
            <a:ext cx="9171044" cy="1325563"/>
          </a:xfrm>
        </p:spPr>
        <p:txBody>
          <a:bodyPr>
            <a:normAutofit/>
          </a:bodyPr>
          <a:lstStyle/>
          <a:p>
            <a:r>
              <a:rPr lang="en-US" sz="3600" b="1" dirty="0">
                <a:solidFill>
                  <a:srgbClr val="0000FF"/>
                </a:solidFill>
                <a:latin typeface="Arial" charset="0"/>
                <a:ea typeface="Arial" charset="0"/>
                <a:cs typeface="Arial" charset="0"/>
              </a:rPr>
              <a:t>Learning Hierarchical Representations</a:t>
            </a:r>
            <a:endParaRPr kumimoji="1" lang="zh-CN" altLang="en-US" sz="3600" b="1" dirty="0">
              <a:solidFill>
                <a:srgbClr val="0000FF"/>
              </a:solidFill>
              <a:latin typeface="Arial" charset="0"/>
              <a:ea typeface="Arial" charset="0"/>
              <a:cs typeface="Arial" charset="0"/>
            </a:endParaRPr>
          </a:p>
        </p:txBody>
      </p:sp>
      <p:sp>
        <p:nvSpPr>
          <p:cNvPr id="3" name="内容占位符 2"/>
          <p:cNvSpPr>
            <a:spLocks noGrp="1"/>
          </p:cNvSpPr>
          <p:nvPr>
            <p:ph idx="1"/>
          </p:nvPr>
        </p:nvSpPr>
        <p:spPr>
          <a:xfrm>
            <a:off x="304800" y="1383416"/>
            <a:ext cx="8713844" cy="4351338"/>
          </a:xfrm>
        </p:spPr>
        <p:txBody>
          <a:bodyPr/>
          <a:lstStyle/>
          <a:p>
            <a:r>
              <a:rPr lang="en-US" altLang="zh-CN" sz="1600" dirty="0"/>
              <a:t>Deep learning (representation learning) seeks to learn rich hierarchical representations (i.e. features) automatically through multiple stage of feature learning process. </a:t>
            </a:r>
          </a:p>
          <a:p>
            <a:endParaRPr lang="zh-CN" altLang="en-US" sz="1600" dirty="0"/>
          </a:p>
          <a:p>
            <a:r>
              <a:rPr lang="zh-CN" altLang="en-US" sz="1600" dirty="0"/>
              <a:t> 深度学习（表示学习）试图通过特征学习过程的多个阶段自动学习丰富的层次表示（即特征）。</a:t>
            </a:r>
            <a:endParaRPr lang="en-US" altLang="zh-CN" sz="1600" dirty="0"/>
          </a:p>
          <a:p>
            <a:endParaRPr kumimoji="1" lang="zh-CN" altLang="en-US" sz="2400" dirty="0"/>
          </a:p>
        </p:txBody>
      </p:sp>
      <p:grpSp>
        <p:nvGrpSpPr>
          <p:cNvPr id="47" name="组 46"/>
          <p:cNvGrpSpPr/>
          <p:nvPr/>
        </p:nvGrpSpPr>
        <p:grpSpPr>
          <a:xfrm>
            <a:off x="716041" y="2737809"/>
            <a:ext cx="7742159" cy="3599346"/>
            <a:chOff x="716041" y="2630715"/>
            <a:chExt cx="7742159" cy="3599346"/>
          </a:xfrm>
        </p:grpSpPr>
        <p:grpSp>
          <p:nvGrpSpPr>
            <p:cNvPr id="40" name="组 39"/>
            <p:cNvGrpSpPr/>
            <p:nvPr/>
          </p:nvGrpSpPr>
          <p:grpSpPr>
            <a:xfrm>
              <a:off x="716041" y="2630715"/>
              <a:ext cx="7742159" cy="1110746"/>
              <a:chOff x="799259" y="2675756"/>
              <a:chExt cx="7742159" cy="1110746"/>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6" name="圆角矩形 5"/>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Low-level features</a:t>
                </a:r>
              </a:p>
            </p:txBody>
          </p:sp>
          <p:sp>
            <p:nvSpPr>
              <p:cNvPr id="10" name="圆角矩形 9"/>
              <p:cNvSpPr/>
              <p:nvPr/>
            </p:nvSpPr>
            <p:spPr>
              <a:xfrm>
                <a:off x="7708858" y="3112728"/>
                <a:ext cx="832560" cy="25422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output</a:t>
                </a:r>
                <a:endParaRPr lang="en-US" altLang="zh-CN" dirty="0"/>
              </a:p>
            </p:txBody>
          </p:sp>
          <p:sp>
            <p:nvSpPr>
              <p:cNvPr id="22" name="圆角矩形 21"/>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Mid-level features</a:t>
                </a:r>
              </a:p>
            </p:txBody>
          </p:sp>
          <p:sp>
            <p:nvSpPr>
              <p:cNvPr id="23" name="圆角矩形 22"/>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High-level features</a:t>
                </a:r>
              </a:p>
            </p:txBody>
          </p:sp>
          <p:sp>
            <p:nvSpPr>
              <p:cNvPr id="24" name="圆角矩形 23"/>
              <p:cNvSpPr/>
              <p:nvPr/>
            </p:nvSpPr>
            <p:spPr>
              <a:xfrm>
                <a:off x="6444604"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t>Trainable classifier</a:t>
                </a:r>
              </a:p>
            </p:txBody>
          </p:sp>
          <p:cxnSp>
            <p:nvCxnSpPr>
              <p:cNvPr id="26" name="直线箭头连接符 25"/>
              <p:cNvCxnSpPr>
                <a:stCxn id="5" idx="3"/>
                <a:endCxn id="6" idx="1"/>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6" idx="3"/>
                <a:endCxn id="22" idx="1"/>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2" idx="3"/>
                <a:endCxn id="23" idx="1"/>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3" idx="3"/>
                <a:endCxn id="24" idx="1"/>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4" idx="3"/>
                <a:endCxn id="10" idx="1"/>
              </p:cNvCxnSpPr>
              <p:nvPr/>
            </p:nvCxnSpPr>
            <p:spPr>
              <a:xfrm>
                <a:off x="7490001" y="3231594"/>
                <a:ext cx="218857" cy="8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3615" y="4267989"/>
              <a:ext cx="1623168" cy="1962072"/>
            </a:xfrm>
            <a:prstGeom prst="rect">
              <a:avLst/>
            </a:prstGeom>
          </p:spPr>
        </p:pic>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2422" y="4267989"/>
              <a:ext cx="1659941" cy="1962072"/>
            </a:xfrm>
            <a:prstGeom prst="rect">
              <a:avLst/>
            </a:prstGeom>
          </p:spPr>
        </p:pic>
        <p:pic>
          <p:nvPicPr>
            <p:cNvPr id="43" name="图片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9241" y="4267989"/>
              <a:ext cx="1650576" cy="1962072"/>
            </a:xfrm>
            <a:prstGeom prst="rect">
              <a:avLst/>
            </a:prstGeom>
          </p:spPr>
        </p:pic>
        <p:sp>
          <p:nvSpPr>
            <p:cNvPr id="44" name="下箭头 43"/>
            <p:cNvSpPr/>
            <p:nvPr/>
          </p:nvSpPr>
          <p:spPr>
            <a:xfrm rot="1992452">
              <a:off x="2710370" y="3600081"/>
              <a:ext cx="227318" cy="68472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5" name="下箭头 44"/>
            <p:cNvSpPr/>
            <p:nvPr/>
          </p:nvSpPr>
          <p:spPr>
            <a:xfrm>
              <a:off x="4192464" y="3616564"/>
              <a:ext cx="229065" cy="640033"/>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sp>
          <p:nvSpPr>
            <p:cNvPr id="46" name="下箭头 45"/>
            <p:cNvSpPr/>
            <p:nvPr/>
          </p:nvSpPr>
          <p:spPr>
            <a:xfrm rot="19521514">
              <a:off x="5933863" y="3567135"/>
              <a:ext cx="240484" cy="733080"/>
            </a:xfrm>
            <a:prstGeom prst="downArrow">
              <a:avLst>
                <a:gd name="adj1" fmla="val 50000"/>
                <a:gd name="adj2" fmla="val 6245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p>
          </p:txBody>
        </p:sp>
      </p:grpSp>
      <p:sp>
        <p:nvSpPr>
          <p:cNvPr id="48" name="文本框 47"/>
          <p:cNvSpPr txBox="1"/>
          <p:nvPr/>
        </p:nvSpPr>
        <p:spPr>
          <a:xfrm>
            <a:off x="5824045" y="6407932"/>
            <a:ext cx="6772477" cy="338554"/>
          </a:xfrm>
          <a:prstGeom prst="rect">
            <a:avLst/>
          </a:prstGeom>
          <a:noFill/>
        </p:spPr>
        <p:txBody>
          <a:bodyPr wrap="square" rtlCol="0">
            <a:spAutoFit/>
          </a:bodyPr>
          <a:lstStyle/>
          <a:p>
            <a:r>
              <a:rPr lang="en-US" altLang="zh-CN" sz="1600"/>
              <a:t>(</a:t>
            </a:r>
            <a:r>
              <a:rPr lang="en-US" altLang="zh-CN" sz="1600" dirty="0" err="1"/>
              <a:t>Zeiler</a:t>
            </a:r>
            <a:r>
              <a:rPr lang="en-US" altLang="zh-CN" sz="1600" dirty="0"/>
              <a:t> and Fergus, 2013)</a:t>
            </a:r>
          </a:p>
        </p:txBody>
      </p:sp>
    </p:spTree>
    <p:extLst>
      <p:ext uri="{BB962C8B-B14F-4D97-AF65-F5344CB8AC3E}">
        <p14:creationId xmlns:p14="http://schemas.microsoft.com/office/powerpoint/2010/main" val="1006522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3290829"/>
            <a:ext cx="8458200" cy="2957571"/>
          </a:xfrm>
        </p:spPr>
        <p:txBody>
          <a:bodyPr>
            <a:noAutofit/>
          </a:bodyPr>
          <a:lstStyle/>
          <a:p>
            <a:r>
              <a:rPr lang="en-US" altLang="zh-CN" sz="2000" dirty="0"/>
              <a:t>Hierarchy of representations with increasing level of abstraction. Each stage is a kind of trainable nonlinear feature transform </a:t>
            </a:r>
          </a:p>
          <a:p>
            <a:pPr marL="109728" indent="0">
              <a:buNone/>
            </a:pPr>
            <a:r>
              <a:rPr lang="zh-CN" altLang="en-US" sz="2000" dirty="0"/>
              <a:t>具有越来越高的抽象水平的表示层次。每个阶段都是一种可训练的非线性特征变换</a:t>
            </a:r>
            <a:endParaRPr lang="en-US" altLang="zh-CN" sz="2000" dirty="0"/>
          </a:p>
          <a:p>
            <a:r>
              <a:rPr lang="en-US" altLang="zh-CN" dirty="0"/>
              <a:t>Image recognition </a:t>
            </a:r>
          </a:p>
          <a:p>
            <a:pPr lvl="1"/>
            <a:r>
              <a:rPr lang="en-US" altLang="zh-CN" sz="2400" dirty="0"/>
              <a:t>Pixel → edge → texton → motif → part → object </a:t>
            </a:r>
          </a:p>
          <a:p>
            <a:r>
              <a:rPr lang="en-US" altLang="zh-CN" dirty="0"/>
              <a:t>Text </a:t>
            </a:r>
          </a:p>
          <a:p>
            <a:pPr lvl="1"/>
            <a:r>
              <a:rPr lang="en-US" altLang="zh-CN" sz="2400" dirty="0"/>
              <a:t>Character → word → word group → clause → sentence → story </a:t>
            </a:r>
          </a:p>
          <a:p>
            <a:pPr marL="0" indent="0">
              <a:buNone/>
            </a:pPr>
            <a:endParaRPr kumimoji="1" lang="zh-CN" altLang="en-US" dirty="0"/>
          </a:p>
        </p:txBody>
      </p:sp>
      <p:grpSp>
        <p:nvGrpSpPr>
          <p:cNvPr id="25" name="组 24"/>
          <p:cNvGrpSpPr/>
          <p:nvPr/>
        </p:nvGrpSpPr>
        <p:grpSpPr>
          <a:xfrm>
            <a:off x="716041" y="1600045"/>
            <a:ext cx="7799309" cy="1620549"/>
            <a:chOff x="716041" y="1299097"/>
            <a:chExt cx="7799309" cy="1620549"/>
          </a:xfrm>
        </p:grpSpPr>
        <p:grpSp>
          <p:nvGrpSpPr>
            <p:cNvPr id="5" name="组 4"/>
            <p:cNvGrpSpPr/>
            <p:nvPr/>
          </p:nvGrpSpPr>
          <p:grpSpPr>
            <a:xfrm>
              <a:off x="716041" y="1299097"/>
              <a:ext cx="7799309" cy="1110746"/>
              <a:chOff x="799259" y="2675756"/>
              <a:chExt cx="7799309" cy="1110746"/>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259" y="2675756"/>
                <a:ext cx="1667787" cy="1110746"/>
              </a:xfrm>
              <a:prstGeom prst="rect">
                <a:avLst/>
              </a:prstGeom>
            </p:spPr>
          </p:pic>
          <p:sp>
            <p:nvSpPr>
              <p:cNvPr id="13" name="圆角矩形 12"/>
              <p:cNvSpPr/>
              <p:nvPr/>
            </p:nvSpPr>
            <p:spPr>
              <a:xfrm>
                <a:off x="2658502" y="2881631"/>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Low-level features</a:t>
                </a:r>
              </a:p>
            </p:txBody>
          </p:sp>
          <p:sp>
            <p:nvSpPr>
              <p:cNvPr id="14" name="圆角矩形 13"/>
              <p:cNvSpPr/>
              <p:nvPr/>
            </p:nvSpPr>
            <p:spPr>
              <a:xfrm>
                <a:off x="7708858" y="3112727"/>
                <a:ext cx="889710" cy="282926"/>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output</a:t>
                </a:r>
                <a:endParaRPr lang="en-US" altLang="zh-CN" dirty="0"/>
              </a:p>
            </p:txBody>
          </p:sp>
          <p:sp>
            <p:nvSpPr>
              <p:cNvPr id="15" name="圆角矩形 14"/>
              <p:cNvSpPr/>
              <p:nvPr/>
            </p:nvSpPr>
            <p:spPr>
              <a:xfrm>
                <a:off x="3876256" y="2870239"/>
                <a:ext cx="1045397"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Mid-level features</a:t>
                </a:r>
              </a:p>
            </p:txBody>
          </p:sp>
          <p:sp>
            <p:nvSpPr>
              <p:cNvPr id="16" name="圆角矩形 15"/>
              <p:cNvSpPr/>
              <p:nvPr/>
            </p:nvSpPr>
            <p:spPr>
              <a:xfrm>
                <a:off x="5087952" y="2869774"/>
                <a:ext cx="1176888"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High-level features</a:t>
                </a:r>
              </a:p>
            </p:txBody>
          </p:sp>
          <p:sp>
            <p:nvSpPr>
              <p:cNvPr id="17" name="圆角矩形 16"/>
              <p:cNvSpPr/>
              <p:nvPr/>
            </p:nvSpPr>
            <p:spPr>
              <a:xfrm>
                <a:off x="6444604" y="2870239"/>
                <a:ext cx="1097955" cy="722710"/>
              </a:xfrm>
              <a:prstGeom prst="roundRect">
                <a:avLst/>
              </a:prstGeom>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a:t>Trainable classifier</a:t>
                </a:r>
              </a:p>
            </p:txBody>
          </p:sp>
          <p:cxnSp>
            <p:nvCxnSpPr>
              <p:cNvPr id="18" name="直线箭头连接符 17"/>
              <p:cNvCxnSpPr/>
              <p:nvPr/>
            </p:nvCxnSpPr>
            <p:spPr>
              <a:xfrm>
                <a:off x="2467046" y="3231129"/>
                <a:ext cx="191456" cy="1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3703899" y="3231594"/>
                <a:ext cx="1723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V="1">
                <a:off x="4921653" y="3231129"/>
                <a:ext cx="166299"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264840" y="3231129"/>
                <a:ext cx="179764" cy="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endCxn id="12" idx="1"/>
              </p:cNvCxnSpPr>
              <p:nvPr/>
            </p:nvCxnSpPr>
            <p:spPr>
              <a:xfrm>
                <a:off x="7490001" y="3231594"/>
                <a:ext cx="218857" cy="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右箭头 23"/>
            <p:cNvSpPr/>
            <p:nvPr/>
          </p:nvSpPr>
          <p:spPr>
            <a:xfrm>
              <a:off x="2575284" y="2373485"/>
              <a:ext cx="3606338" cy="546161"/>
            </a:xfrm>
            <a:prstGeom prst="rightArrow">
              <a:avLst>
                <a:gd name="adj1" fmla="val 50000"/>
                <a:gd name="adj2" fmla="val 4774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Increasing level of abstraction</a:t>
              </a:r>
              <a:endParaRPr kumimoji="1" lang="zh-CN" altLang="en-US" dirty="0"/>
            </a:p>
          </p:txBody>
        </p:sp>
      </p:grpSp>
      <p:sp>
        <p:nvSpPr>
          <p:cNvPr id="23" name="标题 1"/>
          <p:cNvSpPr>
            <a:spLocks noGrp="1"/>
          </p:cNvSpPr>
          <p:nvPr>
            <p:ph type="title"/>
          </p:nvPr>
        </p:nvSpPr>
        <p:spPr>
          <a:xfrm>
            <a:off x="252913" y="292518"/>
            <a:ext cx="9171044" cy="1325563"/>
          </a:xfrm>
        </p:spPr>
        <p:txBody>
          <a:bodyPr>
            <a:normAutofit/>
          </a:bodyPr>
          <a:lstStyle/>
          <a:p>
            <a:r>
              <a:rPr lang="en-US" sz="3600" b="1" dirty="0">
                <a:solidFill>
                  <a:srgbClr val="0000FF"/>
                </a:solidFill>
                <a:latin typeface="Arial" charset="0"/>
                <a:ea typeface="Arial" charset="0"/>
                <a:cs typeface="Arial" charset="0"/>
              </a:rPr>
              <a:t>Learning Hierarchical Representations</a:t>
            </a:r>
            <a:endParaRPr kumimoji="1" lang="zh-CN" altLang="en-US" sz="3600"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88997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CD13-344A-4206-9336-BA6D696A27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432711-A264-4FD8-8D48-42688A0CE6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C19305-1EBE-4DCF-ADC4-9B6650A5B853}"/>
              </a:ext>
            </a:extLst>
          </p:cNvPr>
          <p:cNvPicPr>
            <a:picLocks noChangeAspect="1"/>
          </p:cNvPicPr>
          <p:nvPr/>
        </p:nvPicPr>
        <p:blipFill>
          <a:blip r:embed="rId2"/>
          <a:stretch>
            <a:fillRect/>
          </a:stretch>
        </p:blipFill>
        <p:spPr>
          <a:xfrm>
            <a:off x="1905000" y="821788"/>
            <a:ext cx="5759159" cy="6019800"/>
          </a:xfrm>
          <a:prstGeom prst="rect">
            <a:avLst/>
          </a:prstGeom>
        </p:spPr>
      </p:pic>
    </p:spTree>
    <p:extLst>
      <p:ext uri="{BB962C8B-B14F-4D97-AF65-F5344CB8AC3E}">
        <p14:creationId xmlns:p14="http://schemas.microsoft.com/office/powerpoint/2010/main" val="4018643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1081502"/>
            <a:ext cx="8229600" cy="1066800"/>
          </a:xfrm>
        </p:spPr>
        <p:txBody>
          <a:bodyPr/>
          <a:lstStyle/>
          <a:p>
            <a:r>
              <a:rPr lang="en-US" altLang="zh-TW" b="1" dirty="0">
                <a:solidFill>
                  <a:srgbClr val="0000FF"/>
                </a:solidFill>
                <a:latin typeface="Arial" charset="0"/>
                <a:ea typeface="Arial" charset="0"/>
                <a:cs typeface="Arial" charset="0"/>
              </a:rPr>
              <a:t>Example Application</a:t>
            </a:r>
            <a:endParaRPr lang="zh-TW" altLang="en-US" b="1" dirty="0">
              <a:solidFill>
                <a:srgbClr val="0000FF"/>
              </a:solidFill>
              <a:latin typeface="Arial" charset="0"/>
              <a:ea typeface="Arial" charset="0"/>
              <a:cs typeface="Arial" charset="0"/>
            </a:endParaRPr>
          </a:p>
        </p:txBody>
      </p:sp>
      <p:sp>
        <p:nvSpPr>
          <p:cNvPr id="3" name="內容版面配置區 2"/>
          <p:cNvSpPr>
            <a:spLocks noGrp="1"/>
          </p:cNvSpPr>
          <p:nvPr>
            <p:ph idx="1"/>
          </p:nvPr>
        </p:nvSpPr>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3"/>
          <a:stretch>
            <a:fillRect/>
          </a:stretch>
        </p:blipFill>
        <p:spPr>
          <a:xfrm>
            <a:off x="1634162" y="3503955"/>
            <a:ext cx="1602442" cy="1592235"/>
          </a:xfrm>
          <a:prstGeom prst="rect">
            <a:avLst/>
          </a:prstGeom>
        </p:spPr>
      </p:pic>
      <p:sp>
        <p:nvSpPr>
          <p:cNvPr id="7" name="矩形 6"/>
          <p:cNvSpPr/>
          <p:nvPr/>
        </p:nvSpPr>
        <p:spPr>
          <a:xfrm>
            <a:off x="4057246" y="3518469"/>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3328044" y="3864273"/>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6183987" y="3874139"/>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898676" y="4005524"/>
            <a:ext cx="721324" cy="584775"/>
          </a:xfrm>
          <a:prstGeom prst="rect">
            <a:avLst/>
          </a:prstGeom>
          <a:noFill/>
        </p:spPr>
        <p:txBody>
          <a:bodyPr wrap="square" rtlCol="0">
            <a:spAutoFit/>
          </a:bodyPr>
          <a:lstStyle/>
          <a:p>
            <a:r>
              <a:rPr lang="en-US" altLang="zh-TW" sz="3200" dirty="0"/>
              <a:t>“2”</a:t>
            </a:r>
            <a:endParaRPr lang="zh-TW" altLang="en-US" sz="3200" dirty="0"/>
          </a:p>
        </p:txBody>
      </p:sp>
    </p:spTree>
    <p:extLst>
      <p:ext uri="{BB962C8B-B14F-4D97-AF65-F5344CB8AC3E}">
        <p14:creationId xmlns:p14="http://schemas.microsoft.com/office/powerpoint/2010/main" val="32400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4"/>
          <a:stretch>
            <a:fillRect/>
          </a:stretch>
        </p:blipFill>
        <p:spPr>
          <a:xfrm>
            <a:off x="1401933" y="3723792"/>
            <a:ext cx="1602442" cy="1592235"/>
          </a:xfrm>
          <a:prstGeom prst="rect">
            <a:avLst/>
          </a:prstGeom>
        </p:spPr>
      </p:pic>
      <p:sp>
        <p:nvSpPr>
          <p:cNvPr id="7" name="矩形 6"/>
          <p:cNvSpPr/>
          <p:nvPr/>
        </p:nvSpPr>
        <p:spPr>
          <a:xfrm>
            <a:off x="3825017" y="3738306"/>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3095815" y="40841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4093976"/>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4225361"/>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2462115" y="3092282"/>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55685"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55686"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55687" name="方程式" r:id="rId9" imgW="253800" imgH="228600" progId="Equation.3">
                    <p:embed/>
                  </p:oleObj>
                </mc:Choice>
                <mc:Fallback>
                  <p:oleObj name="方程式" r:id="rId9" imgW="253800" imgH="228600" progId="Equation.3">
                    <p:embed/>
                    <p:pic>
                      <p:nvPicPr>
                        <p:cNvPr id="0" name=""/>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6745418" y="3055024"/>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mc:AlternateContent xmlns:mc="http://schemas.openxmlformats.org/markup-compatibility/2006" xmlns:a14="http://schemas.microsoft.com/office/drawing/2010/main">
        <mc:Choice Requires="a14">
          <p:sp>
            <p:nvSpPr>
              <p:cNvPr id="29" name="文字方塊 28"/>
              <p:cNvSpPr txBox="1"/>
              <p:nvPr/>
            </p:nvSpPr>
            <p:spPr>
              <a:xfrm>
                <a:off x="3749382" y="5355440"/>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749382" y="5355440"/>
                <a:ext cx="2207720" cy="435760"/>
              </a:xfrm>
              <a:prstGeom prst="rect">
                <a:avLst/>
              </a:prstGeom>
              <a:blipFill rotWithShape="0">
                <a:blip r:embed="rId11"/>
                <a:stretch>
                  <a:fillRect/>
                </a:stretch>
              </a:blipFill>
            </p:spPr>
            <p:txBody>
              <a:bodyPr/>
              <a:lstStyle/>
              <a:p>
                <a:r>
                  <a:rPr lang="en-US">
                    <a:noFill/>
                  </a:rPr>
                  <a:t> </a:t>
                </a:r>
              </a:p>
            </p:txBody>
          </p:sp>
        </mc:Fallback>
      </mc:AlternateContent>
      <p:sp>
        <p:nvSpPr>
          <p:cNvPr id="31" name="標題 1"/>
          <p:cNvSpPr>
            <a:spLocks noGrp="1"/>
          </p:cNvSpPr>
          <p:nvPr>
            <p:ph type="title"/>
          </p:nvPr>
        </p:nvSpPr>
        <p:spPr>
          <a:xfrm>
            <a:off x="685800" y="1081502"/>
            <a:ext cx="8229600" cy="1066800"/>
          </a:xfrm>
        </p:spPr>
        <p:txBody>
          <a:bodyPr/>
          <a:lstStyle/>
          <a:p>
            <a:r>
              <a:rPr lang="en-US" altLang="zh-TW" b="1" dirty="0">
                <a:solidFill>
                  <a:srgbClr val="0000FF"/>
                </a:solidFill>
                <a:latin typeface="Arial" charset="0"/>
                <a:ea typeface="Arial" charset="0"/>
                <a:cs typeface="Arial" charset="0"/>
              </a:rPr>
              <a:t>Example Application</a:t>
            </a:r>
            <a:endParaRPr lang="zh-TW" altLang="en-US" b="1" dirty="0">
              <a:solidFill>
                <a:srgbClr val="0000FF"/>
              </a:solidFill>
              <a:latin typeface="Arial" charset="0"/>
              <a:ea typeface="Arial" charset="0"/>
              <a:cs typeface="Arial" charset="0"/>
            </a:endParaRPr>
          </a:p>
        </p:txBody>
      </p:sp>
      <p:sp>
        <p:nvSpPr>
          <p:cNvPr id="32" name="內容版面配置區 2"/>
          <p:cNvSpPr>
            <a:spLocks noGrp="1"/>
          </p:cNvSpPr>
          <p:nvPr>
            <p:ph idx="1"/>
          </p:nvPr>
        </p:nvSpPr>
        <p:spPr>
          <a:xfrm>
            <a:off x="457200" y="2249424"/>
            <a:ext cx="8229600" cy="4325112"/>
          </a:xfrm>
        </p:spPr>
        <p:txBody>
          <a:bodyPr/>
          <a:lstStyle/>
          <a:p>
            <a:r>
              <a:rPr lang="en-US" altLang="zh-TW" dirty="0"/>
              <a:t>Handwriting Digit Recognition</a:t>
            </a:r>
            <a:endParaRPr lang="zh-TW" altLang="en-US" dirty="0"/>
          </a:p>
        </p:txBody>
      </p:sp>
    </p:spTree>
    <p:extLst>
      <p:ext uri="{BB962C8B-B14F-4D97-AF65-F5344CB8AC3E}">
        <p14:creationId xmlns:p14="http://schemas.microsoft.com/office/powerpoint/2010/main" val="367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1000" y="930440"/>
            <a:ext cx="8382000" cy="1069848"/>
          </a:xfrm>
        </p:spPr>
        <p:txBody>
          <a:bodyPr/>
          <a:lstStyle/>
          <a:p>
            <a:r>
              <a:rPr lang="en-US" altLang="zh-TW" b="1" dirty="0">
                <a:solidFill>
                  <a:srgbClr val="0000FF"/>
                </a:solidFill>
                <a:latin typeface="Arial" charset="0"/>
                <a:ea typeface="Arial" charset="0"/>
                <a:cs typeface="Arial" charset="0"/>
              </a:rPr>
              <a:t>Handwriting Digit Recognition</a:t>
            </a:r>
            <a:endParaRPr lang="zh-TW" altLang="en-US" b="1" dirty="0">
              <a:solidFill>
                <a:srgbClr val="0000FF"/>
              </a:solidFill>
              <a:latin typeface="Arial" charset="0"/>
              <a:ea typeface="Arial" charset="0"/>
              <a:cs typeface="Arial" charset="0"/>
            </a:endParaRPr>
          </a:p>
        </p:txBody>
      </p:sp>
      <p:sp>
        <p:nvSpPr>
          <p:cNvPr id="3" name="文字版面配置區 2"/>
          <p:cNvSpPr>
            <a:spLocks noGrp="1"/>
          </p:cNvSpPr>
          <p:nvPr>
            <p:ph type="body" idx="1"/>
          </p:nvPr>
        </p:nvSpPr>
        <p:spPr/>
        <p:txBody>
          <a:bodyPr>
            <a:normAutofit fontScale="92500" lnSpcReduction="20000"/>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dirty="0"/>
          </a:p>
        </p:txBody>
      </p:sp>
      <p:sp>
        <p:nvSpPr>
          <p:cNvPr id="5" name="文字版面配置區 4"/>
          <p:cNvSpPr>
            <a:spLocks noGrp="1"/>
          </p:cNvSpPr>
          <p:nvPr>
            <p:ph type="body" sz="quarter" idx="3"/>
          </p:nvPr>
        </p:nvSpPr>
        <p:spPr/>
        <p:txBody>
          <a:bodyPr>
            <a:normAutofit fontScale="92500" lnSpcReduction="20000"/>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dirty="0"/>
          </a:p>
        </p:txBody>
      </p:sp>
      <p:pic>
        <p:nvPicPr>
          <p:cNvPr id="7" name="圖片 6"/>
          <p:cNvPicPr>
            <a:picLocks noChangeAspect="1"/>
          </p:cNvPicPr>
          <p:nvPr/>
        </p:nvPicPr>
        <p:blipFill>
          <a:blip r:embed="rId4"/>
          <a:stretch>
            <a:fillRect/>
          </a:stretch>
        </p:blipFill>
        <p:spPr>
          <a:xfrm>
            <a:off x="1088933" y="3309806"/>
            <a:ext cx="2130022" cy="2116455"/>
          </a:xfrm>
          <a:prstGeom prst="rect">
            <a:avLst/>
          </a:prstGeom>
        </p:spPr>
      </p:pic>
      <p:sp>
        <p:nvSpPr>
          <p:cNvPr id="8" name="文字方塊 7"/>
          <p:cNvSpPr txBox="1"/>
          <p:nvPr/>
        </p:nvSpPr>
        <p:spPr>
          <a:xfrm>
            <a:off x="1336292" y="5413288"/>
            <a:ext cx="181669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spid="_x0000_s1822"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spid="_x0000_s1823"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spid="_x0000_s1824" name="方程式" r:id="rId9" imgW="253800" imgH="228600" progId="Equation.3">
                  <p:embed/>
                </p:oleObj>
              </mc:Choice>
              <mc:Fallback>
                <p:oleObj name="方程式" r:id="rId9" imgW="253800" imgH="228600" progId="Equation.3">
                  <p:embed/>
                  <p:pic>
                    <p:nvPicPr>
                      <p:cNvPr id="0" name=""/>
                      <p:cNvPicPr>
                        <a:picLocks noChangeAspect="1" noChangeArrowheads="1"/>
                      </p:cNvPicPr>
                      <p:nvPr/>
                    </p:nvPicPr>
                    <p:blipFill>
                      <a:blip r:embed="rId10"/>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7" y="5765880"/>
            <a:ext cx="2164325"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5106944" y="5737345"/>
            <a:ext cx="384060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spTree>
    <p:extLst>
      <p:ext uri="{BB962C8B-B14F-4D97-AF65-F5344CB8AC3E}">
        <p14:creationId xmlns:p14="http://schemas.microsoft.com/office/powerpoint/2010/main" val="13267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B7E-4B74-46FB-9E02-33C95CA6E9DF}"/>
              </a:ext>
            </a:extLst>
          </p:cNvPr>
          <p:cNvSpPr>
            <a:spLocks noGrp="1"/>
          </p:cNvSpPr>
          <p:nvPr>
            <p:ph type="title"/>
          </p:nvPr>
        </p:nvSpPr>
        <p:spPr/>
        <p:txBody>
          <a:bodyPr/>
          <a:lstStyle/>
          <a:p>
            <a:r>
              <a:rPr lang="en-US" altLang="zh-TW" b="1" dirty="0">
                <a:solidFill>
                  <a:srgbClr val="0000FF"/>
                </a:solidFill>
                <a:latin typeface="Arial" charset="0"/>
                <a:ea typeface="Arial" charset="0"/>
                <a:cs typeface="Arial" charset="0"/>
              </a:rPr>
              <a:t>Handwriting Digit Recognition</a:t>
            </a:r>
            <a:endParaRPr lang="en-US" dirty="0"/>
          </a:p>
        </p:txBody>
      </p:sp>
      <p:sp>
        <p:nvSpPr>
          <p:cNvPr id="3" name="Text Placeholder 2">
            <a:extLst>
              <a:ext uri="{FF2B5EF4-FFF2-40B4-BE49-F238E27FC236}">
                <a16:creationId xmlns:a16="http://schemas.microsoft.com/office/drawing/2014/main" id="{CBA8B909-159D-45B6-8F61-E51A14ED1EE4}"/>
              </a:ext>
            </a:extLst>
          </p:cNvPr>
          <p:cNvSpPr>
            <a:spLocks noGrp="1"/>
          </p:cNvSpPr>
          <p:nvPr>
            <p:ph type="body" idx="1"/>
          </p:nvPr>
        </p:nvSpPr>
        <p:spPr/>
        <p:txBody>
          <a:bodyPr/>
          <a:lstStyle/>
          <a:p>
            <a:r>
              <a:rPr lang="en-US" dirty="0"/>
              <a:t>MNIST</a:t>
            </a:r>
          </a:p>
        </p:txBody>
      </p:sp>
      <p:sp>
        <p:nvSpPr>
          <p:cNvPr id="5" name="Content Placeholder 4">
            <a:extLst>
              <a:ext uri="{FF2B5EF4-FFF2-40B4-BE49-F238E27FC236}">
                <a16:creationId xmlns:a16="http://schemas.microsoft.com/office/drawing/2014/main" id="{2C3D6644-E3E6-4631-A890-D4413A99A6E5}"/>
              </a:ext>
            </a:extLst>
          </p:cNvPr>
          <p:cNvSpPr>
            <a:spLocks noGrp="1"/>
          </p:cNvSpPr>
          <p:nvPr>
            <p:ph sz="quarter" idx="2"/>
          </p:nvPr>
        </p:nvSpPr>
        <p:spPr/>
        <p:txBody>
          <a:bodyPr/>
          <a:lstStyle/>
          <a:p>
            <a:br>
              <a:rPr lang="zh-CN" altLang="en-US" dirty="0"/>
            </a:br>
            <a:r>
              <a:rPr lang="en-US" altLang="zh-CN" dirty="0"/>
              <a:t>MNIST</a:t>
            </a:r>
            <a:r>
              <a:rPr lang="zh-CN" altLang="en-US" dirty="0"/>
              <a:t>（“国家标准技术研究院”）是计算机视觉的事实上的“ </a:t>
            </a:r>
            <a:r>
              <a:rPr lang="en-US" altLang="zh-CN" dirty="0"/>
              <a:t>hello world”</a:t>
            </a:r>
            <a:r>
              <a:rPr lang="zh-CN" altLang="en-US" dirty="0"/>
              <a:t>数据集。自从</a:t>
            </a:r>
            <a:r>
              <a:rPr lang="en-US" altLang="zh-CN" dirty="0"/>
              <a:t>1999</a:t>
            </a:r>
            <a:r>
              <a:rPr lang="zh-CN" altLang="en-US" dirty="0"/>
              <a:t>年发布以来，这个经典的手写图像数据集就成为基准分类算法的基础。随着新的机器学习技术的出现，</a:t>
            </a:r>
            <a:r>
              <a:rPr lang="en-US" altLang="zh-CN" dirty="0"/>
              <a:t>MNIST</a:t>
            </a:r>
            <a:r>
              <a:rPr lang="zh-CN" altLang="en-US" dirty="0"/>
              <a:t>仍然是研究人员和学习者的可靠资源。</a:t>
            </a:r>
            <a:endParaRPr lang="en-US" dirty="0"/>
          </a:p>
        </p:txBody>
      </p:sp>
      <p:sp>
        <p:nvSpPr>
          <p:cNvPr id="7" name="Text Placeholder 2">
            <a:extLst>
              <a:ext uri="{FF2B5EF4-FFF2-40B4-BE49-F238E27FC236}">
                <a16:creationId xmlns:a16="http://schemas.microsoft.com/office/drawing/2014/main" id="{17F8CA52-68FC-4047-A0F3-753ABCC0F89F}"/>
              </a:ext>
            </a:extLst>
          </p:cNvPr>
          <p:cNvSpPr txBox="1">
            <a:spLocks/>
          </p:cNvSpPr>
          <p:nvPr/>
        </p:nvSpPr>
        <p:spPr>
          <a:xfrm>
            <a:off x="4572000" y="2248545"/>
            <a:ext cx="4041648" cy="457200"/>
          </a:xfrm>
          <a:prstGeom prst="rect">
            <a:avLst/>
          </a:prstGeom>
          <a:solidFill>
            <a:schemeClr val="accent2">
              <a:satMod val="150000"/>
              <a:alpha val="25000"/>
            </a:schemeClr>
          </a:solidFill>
          <a:ln w="12700">
            <a:solidFill>
              <a:schemeClr val="accent2"/>
            </a:solidFill>
          </a:ln>
        </p:spPr>
        <p:txBody>
          <a:bodyPr vert="horz" anchor="ctr">
            <a:noAutofit/>
          </a:bodyPr>
          <a:lstStyle>
            <a:lvl1pPr marL="45720" indent="0" algn="l" rtl="0" eaLnBrk="1" latinLnBrk="0" hangingPunct="1">
              <a:spcBef>
                <a:spcPts val="300"/>
              </a:spcBef>
              <a:buClr>
                <a:schemeClr val="accent3"/>
              </a:buClr>
              <a:buFont typeface="Georgia"/>
              <a:buNone/>
              <a:defRPr kumimoji="0" sz="1900" b="1" kern="1200">
                <a:solidFill>
                  <a:schemeClr val="tx1">
                    <a:tint val="95000"/>
                  </a:schemeClr>
                </a:solidFill>
                <a:latin typeface="+mn-lt"/>
                <a:ea typeface="+mn-ea"/>
                <a:cs typeface="+mn-cs"/>
              </a:defRPr>
            </a:lvl1pPr>
            <a:lvl2pPr marL="658368" indent="-246888" algn="l" rtl="0" eaLnBrk="1" latinLnBrk="0" hangingPunct="1">
              <a:spcBef>
                <a:spcPts val="300"/>
              </a:spcBef>
              <a:buClr>
                <a:schemeClr val="accent2"/>
              </a:buClr>
              <a:buFont typeface="Georgia"/>
              <a:buNone/>
              <a:defRPr kumimoji="0" sz="2000" b="1"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None/>
              <a:defRPr kumimoji="0" sz="1800" b="1"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None/>
              <a:defRPr kumimoji="0" sz="1600" b="1"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None/>
              <a:defRPr kumimoji="0" sz="1600" b="1"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dirty="0"/>
              <a:t>Kaggle</a:t>
            </a:r>
          </a:p>
        </p:txBody>
      </p:sp>
      <p:sp>
        <p:nvSpPr>
          <p:cNvPr id="8" name="Content Placeholder 4">
            <a:extLst>
              <a:ext uri="{FF2B5EF4-FFF2-40B4-BE49-F238E27FC236}">
                <a16:creationId xmlns:a16="http://schemas.microsoft.com/office/drawing/2014/main" id="{3F2343D1-69DB-4544-9F1E-291F80F0B76C}"/>
              </a:ext>
            </a:extLst>
          </p:cNvPr>
          <p:cNvSpPr txBox="1">
            <a:spLocks/>
          </p:cNvSpPr>
          <p:nvPr/>
        </p:nvSpPr>
        <p:spPr>
          <a:xfrm>
            <a:off x="4572000" y="2712094"/>
            <a:ext cx="4041648" cy="3886200"/>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0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0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18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16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n-US" altLang="zh-CN" dirty="0"/>
              <a:t>Kaggle</a:t>
            </a:r>
            <a:r>
              <a:rPr lang="zh-CN" altLang="en-US" dirty="0"/>
              <a:t>是一个数据建模和数据分析竞赛平台。企业和研究者可在其上发布数据，统计学者和数据挖掘专家可在其上进行竞赛以产生最好的模型。</a:t>
            </a:r>
            <a:br>
              <a:rPr lang="zh-CN" altLang="en-US" dirty="0"/>
            </a:br>
            <a:endParaRPr lang="en-US" altLang="zh-CN" dirty="0"/>
          </a:p>
          <a:p>
            <a:r>
              <a:rPr lang="en-US" altLang="zh-CN" dirty="0"/>
              <a:t>Kaggle</a:t>
            </a:r>
            <a:r>
              <a:rPr lang="zh-CN" altLang="en-US" dirty="0"/>
              <a:t>提供了无需安装</a:t>
            </a:r>
            <a:r>
              <a:rPr lang="en-US" altLang="zh-CN" dirty="0"/>
              <a:t>,</a:t>
            </a:r>
            <a:r>
              <a:rPr lang="zh-CN" altLang="en-US" dirty="0"/>
              <a:t>可定制</a:t>
            </a:r>
            <a:r>
              <a:rPr lang="en-US" altLang="zh-CN" dirty="0"/>
              <a:t>,</a:t>
            </a:r>
            <a:r>
              <a:rPr lang="en-US" altLang="zh-CN" dirty="0" err="1"/>
              <a:t>Jupyter</a:t>
            </a:r>
            <a:r>
              <a:rPr lang="zh-CN" altLang="en-US" dirty="0"/>
              <a:t>笔记本电脑环境</a:t>
            </a:r>
            <a:endParaRPr lang="en-US" dirty="0"/>
          </a:p>
        </p:txBody>
      </p:sp>
    </p:spTree>
    <p:extLst>
      <p:ext uri="{BB962C8B-B14F-4D97-AF65-F5344CB8AC3E}">
        <p14:creationId xmlns:p14="http://schemas.microsoft.com/office/powerpoint/2010/main" val="2799897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7330-A733-405D-8ECA-BFB0CA7FD938}"/>
              </a:ext>
            </a:extLst>
          </p:cNvPr>
          <p:cNvSpPr>
            <a:spLocks noGrp="1"/>
          </p:cNvSpPr>
          <p:nvPr>
            <p:ph type="title"/>
          </p:nvPr>
        </p:nvSpPr>
        <p:spPr/>
        <p:txBody>
          <a:bodyPr/>
          <a:lstStyle/>
          <a:p>
            <a:r>
              <a:rPr lang="en-US" dirty="0">
                <a:solidFill>
                  <a:srgbClr val="0000FF"/>
                </a:solidFill>
              </a:rPr>
              <a:t>MNIST</a:t>
            </a:r>
          </a:p>
        </p:txBody>
      </p:sp>
      <p:sp>
        <p:nvSpPr>
          <p:cNvPr id="5" name="Content Placeholder 4">
            <a:extLst>
              <a:ext uri="{FF2B5EF4-FFF2-40B4-BE49-F238E27FC236}">
                <a16:creationId xmlns:a16="http://schemas.microsoft.com/office/drawing/2014/main" id="{4EAD8352-54FA-4B9D-BDEC-A25F05FB667D}"/>
              </a:ext>
            </a:extLst>
          </p:cNvPr>
          <p:cNvSpPr>
            <a:spLocks noGrp="1"/>
          </p:cNvSpPr>
          <p:nvPr>
            <p:ph sz="quarter" idx="2"/>
          </p:nvPr>
        </p:nvSpPr>
        <p:spPr/>
        <p:txBody>
          <a:bodyPr/>
          <a:lstStyle/>
          <a:p>
            <a:endParaRPr lang="en-US" dirty="0"/>
          </a:p>
        </p:txBody>
      </p:sp>
      <p:sp>
        <p:nvSpPr>
          <p:cNvPr id="6" name="Content Placeholder 5">
            <a:extLst>
              <a:ext uri="{FF2B5EF4-FFF2-40B4-BE49-F238E27FC236}">
                <a16:creationId xmlns:a16="http://schemas.microsoft.com/office/drawing/2014/main" id="{5BD51ADF-034C-4914-8AF9-220381FE38DD}"/>
              </a:ext>
            </a:extLst>
          </p:cNvPr>
          <p:cNvSpPr>
            <a:spLocks noGrp="1"/>
          </p:cNvSpPr>
          <p:nvPr>
            <p:ph sz="quarter" idx="4"/>
          </p:nvPr>
        </p:nvSpPr>
        <p:spPr/>
        <p:txBody>
          <a:bodyPr/>
          <a:lstStyle/>
          <a:p>
            <a:endParaRPr lang="en-US"/>
          </a:p>
        </p:txBody>
      </p:sp>
      <p:pic>
        <p:nvPicPr>
          <p:cNvPr id="88066" name="Picture 2" descr="“MNIST”的图片搜索结果">
            <a:extLst>
              <a:ext uri="{FF2B5EF4-FFF2-40B4-BE49-F238E27FC236}">
                <a16:creationId xmlns:a16="http://schemas.microsoft.com/office/drawing/2014/main" id="{0E782383-8EE2-4995-8854-2A2CB01D8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680641"/>
            <a:ext cx="565785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260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837170" y="5145786"/>
            <a:ext cx="1165859" cy="707886"/>
          </a:xfrm>
          <a:prstGeom prst="rect">
            <a:avLst/>
          </a:prstGeom>
          <a:noFill/>
        </p:spPr>
        <p:txBody>
          <a:bodyPr wrap="square" rtlCol="0">
            <a:spAutoFit/>
          </a:bodyPr>
          <a:lstStyle/>
          <a:p>
            <a:pPr algn="ctr"/>
            <a:r>
              <a:rPr lang="en-US" altLang="zh-TW" sz="2000" b="1" dirty="0"/>
              <a:t>Output Layer</a:t>
            </a:r>
            <a:endParaRPr lang="zh-TW" altLang="en-US" sz="2000" b="1" dirty="0"/>
          </a:p>
        </p:txBody>
      </p:sp>
      <p:sp>
        <p:nvSpPr>
          <p:cNvPr id="65" name="文字方塊 64"/>
          <p:cNvSpPr txBox="1"/>
          <p:nvPr/>
        </p:nvSpPr>
        <p:spPr>
          <a:xfrm>
            <a:off x="2883916" y="5493366"/>
            <a:ext cx="2066642" cy="707886"/>
          </a:xfrm>
          <a:prstGeom prst="rect">
            <a:avLst/>
          </a:prstGeom>
          <a:noFill/>
        </p:spPr>
        <p:txBody>
          <a:bodyPr wrap="square" rtlCol="0">
            <a:spAutoFit/>
          </a:bodyPr>
          <a:lstStyle/>
          <a:p>
            <a:pPr algn="ctr"/>
            <a:r>
              <a:rPr lang="en-US" altLang="zh-TW" sz="2000" b="1" dirty="0"/>
              <a:t>Hidden Layers</a:t>
            </a:r>
            <a:endParaRPr lang="zh-TW" altLang="en-US" sz="2000" b="1" dirty="0"/>
          </a:p>
        </p:txBody>
      </p:sp>
      <p:sp>
        <p:nvSpPr>
          <p:cNvPr id="66" name="右大括弧 65"/>
          <p:cNvSpPr/>
          <p:nvPr/>
        </p:nvSpPr>
        <p:spPr>
          <a:xfrm rot="5400000">
            <a:off x="3844836" y="3846094"/>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57380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5150765"/>
            <a:ext cx="928762" cy="707886"/>
          </a:xfrm>
          <a:prstGeom prst="rect">
            <a:avLst/>
          </a:prstGeom>
          <a:noFill/>
        </p:spPr>
        <p:txBody>
          <a:bodyPr wrap="square" rtlCol="0">
            <a:spAutoFit/>
          </a:bodyPr>
          <a:lstStyle/>
          <a:p>
            <a:pPr algn="ctr"/>
            <a:r>
              <a:rPr lang="en-US" altLang="zh-TW" sz="2000" b="1" dirty="0"/>
              <a:t>Input Layer</a:t>
            </a:r>
            <a:endParaRPr lang="zh-TW" altLang="en-US" sz="2000" b="1" dirty="0"/>
          </a:p>
        </p:txBody>
      </p:sp>
      <p:sp>
        <p:nvSpPr>
          <p:cNvPr id="2" name="標題 1"/>
          <p:cNvSpPr>
            <a:spLocks noGrp="1"/>
          </p:cNvSpPr>
          <p:nvPr>
            <p:ph type="title"/>
          </p:nvPr>
        </p:nvSpPr>
        <p:spPr>
          <a:xfrm>
            <a:off x="436638" y="457200"/>
            <a:ext cx="8229600" cy="1066800"/>
          </a:xfrm>
        </p:spPr>
        <p:txBody>
          <a:bodyPr/>
          <a:lstStyle/>
          <a:p>
            <a:r>
              <a:rPr lang="en-US" altLang="zh-TW" b="1" dirty="0">
                <a:solidFill>
                  <a:srgbClr val="0000FF"/>
                </a:solidFill>
                <a:latin typeface="Arial" charset="0"/>
                <a:ea typeface="Arial" charset="0"/>
                <a:cs typeface="Arial" charset="0"/>
              </a:rPr>
              <a:t>Deep Neural Network (DNN)</a:t>
            </a:r>
            <a:endParaRPr lang="zh-TW" altLang="en-US" b="1" dirty="0">
              <a:solidFill>
                <a:srgbClr val="0000FF"/>
              </a:solidFill>
              <a:latin typeface="Arial" charset="0"/>
              <a:ea typeface="Arial" charset="0"/>
              <a:cs typeface="Arial" charset="0"/>
            </a:endParaRPr>
          </a:p>
        </p:txBody>
      </p:sp>
      <p:sp>
        <p:nvSpPr>
          <p:cNvPr id="7" name="文字方塊 6"/>
          <p:cNvSpPr txBox="1"/>
          <p:nvPr/>
        </p:nvSpPr>
        <p:spPr>
          <a:xfrm>
            <a:off x="993976" y="2092016"/>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138018" y="2092016"/>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433736" y="3594579"/>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840469"/>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815776"/>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329149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72116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1438840244"/>
              </p:ext>
            </p:extLst>
          </p:nvPr>
        </p:nvGraphicFramePr>
        <p:xfrm>
          <a:off x="1408367" y="2625914"/>
          <a:ext cx="325438" cy="461962"/>
        </p:xfrm>
        <a:graphic>
          <a:graphicData uri="http://schemas.openxmlformats.org/presentationml/2006/ole">
            <mc:AlternateContent xmlns:mc="http://schemas.openxmlformats.org/markup-compatibility/2006">
              <mc:Choice xmlns:v="urn:schemas-microsoft-com:vml" Requires="v">
                <p:oleObj spid="_x0000_s4891"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408367" y="262591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922115688"/>
              </p:ext>
            </p:extLst>
          </p:nvPr>
        </p:nvGraphicFramePr>
        <p:xfrm>
          <a:off x="1413663" y="3208643"/>
          <a:ext cx="352425" cy="461963"/>
        </p:xfrm>
        <a:graphic>
          <a:graphicData uri="http://schemas.openxmlformats.org/presentationml/2006/ole">
            <mc:AlternateContent xmlns:mc="http://schemas.openxmlformats.org/markup-compatibility/2006">
              <mc:Choice xmlns:v="urn:schemas-microsoft-com:vml" Requires="v">
                <p:oleObj spid="_x0000_s4892"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413663" y="320864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2092016"/>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399375" y="46892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401866395"/>
              </p:ext>
            </p:extLst>
          </p:nvPr>
        </p:nvGraphicFramePr>
        <p:xfrm>
          <a:off x="1396259" y="4592996"/>
          <a:ext cx="407988" cy="488950"/>
        </p:xfrm>
        <a:graphic>
          <a:graphicData uri="http://schemas.openxmlformats.org/presentationml/2006/ole">
            <mc:AlternateContent xmlns:mc="http://schemas.openxmlformats.org/markup-compatibility/2006">
              <mc:Choice xmlns:v="urn:schemas-microsoft-com:vml" Requires="v">
                <p:oleObj spid="_x0000_s4893"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396259" y="459299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97419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657035" y="2092016"/>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868381" y="2092016"/>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00123" y="25131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07072" y="327413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636088" y="4489471"/>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166542" y="2920440"/>
            <a:ext cx="753037" cy="2006582"/>
            <a:chOff x="3166542" y="2599153"/>
            <a:chExt cx="753037" cy="2006582"/>
          </a:xfrm>
        </p:grpSpPr>
        <p:cxnSp>
          <p:nvCxnSpPr>
            <p:cNvPr id="36" name="直線單箭頭接點 35"/>
            <p:cNvCxnSpPr>
              <a:stCxn id="18" idx="6"/>
              <a:endCxn id="25" idx="2"/>
            </p:cNvCxnSpPr>
            <p:nvPr/>
          </p:nvCxnSpPr>
          <p:spPr>
            <a:xfrm>
              <a:off x="3175833" y="25991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991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991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991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777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991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777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84424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89261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89261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84424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46294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46294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84424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62281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83741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02414" y="399473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471507" y="247591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460224" y="327413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460224" y="454036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68" name="文字方塊 67"/>
          <p:cNvSpPr txBox="1"/>
          <p:nvPr/>
        </p:nvSpPr>
        <p:spPr>
          <a:xfrm>
            <a:off x="2136850" y="6207776"/>
            <a:ext cx="5965726"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 means many hidden layers</a:t>
            </a:r>
            <a:endParaRPr lang="zh-TW" altLang="en-US" sz="2800" dirty="0"/>
          </a:p>
        </p:txBody>
      </p:sp>
      <p:grpSp>
        <p:nvGrpSpPr>
          <p:cNvPr id="82" name="群組 81"/>
          <p:cNvGrpSpPr/>
          <p:nvPr/>
        </p:nvGrpSpPr>
        <p:grpSpPr>
          <a:xfrm>
            <a:off x="5357094" y="2837101"/>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4984751" y="1487131"/>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159624" y="1948796"/>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22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457200"/>
            <a:ext cx="8229600" cy="1066800"/>
          </a:xfrm>
        </p:spPr>
        <p:txBody>
          <a:bodyPr/>
          <a:lstStyle/>
          <a:p>
            <a:r>
              <a:rPr lang="en-US" altLang="zh-TW" b="1" dirty="0">
                <a:solidFill>
                  <a:srgbClr val="0000FF"/>
                </a:solidFill>
                <a:latin typeface="Arial" charset="0"/>
                <a:ea typeface="Arial" charset="0"/>
                <a:cs typeface="Arial" charset="0"/>
              </a:rPr>
              <a:t>Why DNN Works</a:t>
            </a:r>
            <a:endParaRPr lang="zh-TW" altLang="en-US" b="1" dirty="0">
              <a:solidFill>
                <a:srgbClr val="0000FF"/>
              </a:solidFill>
              <a:latin typeface="Arial" charset="0"/>
              <a:ea typeface="Arial" charset="0"/>
              <a:cs typeface="Arial" charset="0"/>
            </a:endParaRPr>
          </a:p>
        </p:txBody>
      </p:sp>
      <p:pic>
        <p:nvPicPr>
          <p:cNvPr id="6" name="Picture 5"/>
          <p:cNvPicPr>
            <a:picLocks noChangeAspect="1"/>
          </p:cNvPicPr>
          <p:nvPr/>
        </p:nvPicPr>
        <p:blipFill>
          <a:blip r:embed="rId3"/>
          <a:stretch>
            <a:fillRect/>
          </a:stretch>
        </p:blipFill>
        <p:spPr>
          <a:xfrm>
            <a:off x="5638800" y="685800"/>
            <a:ext cx="3095069" cy="3107574"/>
          </a:xfrm>
          <a:prstGeom prst="rect">
            <a:avLst/>
          </a:prstGeom>
        </p:spPr>
      </p:pic>
      <p:sp>
        <p:nvSpPr>
          <p:cNvPr id="11" name="Rectangle 10"/>
          <p:cNvSpPr/>
          <p:nvPr/>
        </p:nvSpPr>
        <p:spPr>
          <a:xfrm>
            <a:off x="533400" y="1447800"/>
            <a:ext cx="4636129" cy="4801314"/>
          </a:xfrm>
          <a:prstGeom prst="rect">
            <a:avLst/>
          </a:prstGeom>
        </p:spPr>
        <p:txBody>
          <a:bodyPr wrap="square">
            <a:spAutoFit/>
          </a:bodyPr>
          <a:lstStyle/>
          <a:p>
            <a:r>
              <a:rPr lang="en-US" b="1" dirty="0">
                <a:solidFill>
                  <a:srgbClr val="FF0000"/>
                </a:solidFill>
                <a:latin typeface="Arial" charset="0"/>
                <a:ea typeface="Arial" charset="0"/>
                <a:cs typeface="Arial" charset="0"/>
              </a:rPr>
              <a:t>Manifold</a:t>
            </a:r>
            <a:r>
              <a:rPr lang="en-US" dirty="0">
                <a:latin typeface="Arial" charset="0"/>
                <a:ea typeface="Arial" charset="0"/>
                <a:cs typeface="Arial" charset="0"/>
              </a:rPr>
              <a:t>: a continuous collection </a:t>
            </a:r>
            <a:r>
              <a:rPr lang="en-US" dirty="0">
                <a:latin typeface="Arial" charset="0"/>
                <a:cs typeface="Arial" charset="0"/>
              </a:rPr>
              <a:t>of sample points</a:t>
            </a:r>
          </a:p>
          <a:p>
            <a:r>
              <a:rPr lang="zh-CN" altLang="en-US" dirty="0">
                <a:latin typeface="Arial" charset="0"/>
                <a:cs typeface="Arial" charset="0"/>
              </a:rPr>
              <a:t>连续的采样点集合</a:t>
            </a:r>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DNN layers’ landscape models the low dimensional manifolds of the input samples</a:t>
            </a:r>
          </a:p>
          <a:p>
            <a:endParaRPr lang="en-US" dirty="0">
              <a:latin typeface="Arial" charset="0"/>
              <a:cs typeface="Arial" charset="0"/>
            </a:endParaRPr>
          </a:p>
          <a:p>
            <a:r>
              <a:rPr lang="en-US" dirty="0">
                <a:latin typeface="Arial" charset="0"/>
                <a:cs typeface="Arial" charset="0"/>
              </a:rPr>
              <a:t>Many functions that can be represented efficiently with a deep architecture!</a:t>
            </a:r>
            <a:r>
              <a:rPr lang="zh-CN" altLang="en-US" dirty="0">
                <a:latin typeface="Arial" charset="0"/>
                <a:cs typeface="Arial" charset="0"/>
              </a:rPr>
              <a:t> </a:t>
            </a:r>
            <a:endParaRPr lang="en-US" altLang="zh-CN" dirty="0">
              <a:latin typeface="Arial" charset="0"/>
              <a:cs typeface="Arial" charset="0"/>
            </a:endParaRPr>
          </a:p>
          <a:p>
            <a:r>
              <a:rPr lang="zh-CN" altLang="en-US" dirty="0">
                <a:latin typeface="Arial" charset="0"/>
                <a:cs typeface="Arial" charset="0"/>
              </a:rPr>
              <a:t>许多方程可以用一个深度架构有效地表示</a:t>
            </a:r>
            <a:endParaRPr lang="en-US" dirty="0">
              <a:latin typeface="Arial" charset="0"/>
              <a:cs typeface="Arial" charset="0"/>
            </a:endParaRPr>
          </a:p>
          <a:p>
            <a:endParaRPr lang="en-US" dirty="0">
              <a:latin typeface="Arial" charset="0"/>
              <a:cs typeface="Arial" charset="0"/>
            </a:endParaRPr>
          </a:p>
          <a:p>
            <a:r>
              <a:rPr lang="en-US" dirty="0">
                <a:latin typeface="Arial" charset="0"/>
                <a:ea typeface="Arial" charset="0"/>
                <a:cs typeface="Arial" charset="0"/>
              </a:rPr>
              <a:t>Often more powerful than statistical methods and traditional machine learning methods</a:t>
            </a:r>
          </a:p>
          <a:p>
            <a:r>
              <a:rPr lang="zh-CN" altLang="en-US" dirty="0">
                <a:latin typeface="+mn-ea"/>
                <a:cs typeface="Arial" charset="0"/>
              </a:rPr>
              <a:t>通常比统计方法和传统的机器学习方法更强大</a:t>
            </a:r>
            <a:endParaRPr lang="en-US" dirty="0">
              <a:latin typeface="+mn-ea"/>
              <a:cs typeface="Arial" charset="0"/>
            </a:endParaRPr>
          </a:p>
          <a:p>
            <a:endParaRPr lang="en-US" dirty="0">
              <a:latin typeface="Arial" charset="0"/>
              <a:ea typeface="Arial" charset="0"/>
              <a:cs typeface="Arial" charset="0"/>
            </a:endParaRPr>
          </a:p>
        </p:txBody>
      </p:sp>
      <p:pic>
        <p:nvPicPr>
          <p:cNvPr id="12" name="Picture 11"/>
          <p:cNvPicPr>
            <a:picLocks noChangeAspect="1"/>
          </p:cNvPicPr>
          <p:nvPr/>
        </p:nvPicPr>
        <p:blipFill>
          <a:blip r:embed="rId4"/>
          <a:stretch>
            <a:fillRect/>
          </a:stretch>
        </p:blipFill>
        <p:spPr>
          <a:xfrm>
            <a:off x="5169529" y="3818774"/>
            <a:ext cx="4033610" cy="3146216"/>
          </a:xfrm>
          <a:prstGeom prst="rect">
            <a:avLst/>
          </a:prstGeom>
        </p:spPr>
      </p:pic>
    </p:spTree>
    <p:extLst>
      <p:ext uri="{BB962C8B-B14F-4D97-AF65-F5344CB8AC3E}">
        <p14:creationId xmlns:p14="http://schemas.microsoft.com/office/powerpoint/2010/main" val="1469465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a:t>Optimize (min. or max.) </a:t>
                </a:r>
                <a:r>
                  <a:rPr lang="en-US" b="1" dirty="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a:solidFill>
                    <a:schemeClr val="accent2"/>
                  </a:solidFill>
                </a:endParaRPr>
              </a:p>
              <a:p>
                <a:r>
                  <a:rPr lang="en-US" dirty="0"/>
                  <a:t>Generate </a:t>
                </a:r>
                <a:r>
                  <a:rPr lang="en-US" b="1" dirty="0">
                    <a:solidFill>
                      <a:schemeClr val="accent2"/>
                    </a:solidFill>
                  </a:rPr>
                  <a:t>error signal </a:t>
                </a:r>
                <a:r>
                  <a:rPr lang="en-US"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a:t>Use error signal to change the </a:t>
            </a:r>
            <a:r>
              <a:rPr lang="en-US" b="1" dirty="0">
                <a:solidFill>
                  <a:schemeClr val="accent2"/>
                </a:solidFill>
              </a:rPr>
              <a:t>weights</a:t>
            </a:r>
            <a:r>
              <a:rPr lang="en-US" dirty="0"/>
              <a:t> and get 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124192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7"/>
              </a:rPr>
              <a:t>Review of backpropagation</a:t>
            </a:r>
            <a:endParaRPr lang="en-US" dirty="0"/>
          </a:p>
        </p:txBody>
      </p:sp>
    </p:spTree>
    <p:extLst>
      <p:ext uri="{BB962C8B-B14F-4D97-AF65-F5344CB8AC3E}">
        <p14:creationId xmlns:p14="http://schemas.microsoft.com/office/powerpoint/2010/main" val="5051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One forward pass</a:t>
            </a:r>
          </a:p>
        </p:txBody>
      </p:sp>
      <p:graphicFrame>
        <p:nvGraphicFramePr>
          <p:cNvPr id="3" name="Πίνακας 2"/>
          <p:cNvGraphicFramePr>
            <a:graphicFrameLocks noGrp="1"/>
          </p:cNvGraphicFramePr>
          <p:nvPr>
            <p:extLst/>
          </p:nvPr>
        </p:nvGraphicFramePr>
        <p:xfrm>
          <a:off x="3519344" y="2948939"/>
          <a:ext cx="504000" cy="1774614"/>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extLst/>
          </p:nvPr>
        </p:nvGraphicFramePr>
        <p:xfrm>
          <a:off x="4802926" y="2948940"/>
          <a:ext cx="759600" cy="175260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a:solidFill>
                  <a:schemeClr val="accent2"/>
                </a:solidFill>
              </a:rPr>
              <a:t>Text (input) representation</a:t>
            </a:r>
          </a:p>
          <a:p>
            <a:pPr algn="ctr"/>
            <a:r>
              <a:rPr lang="en-US" dirty="0"/>
              <a:t>TFIDF</a:t>
            </a:r>
          </a:p>
          <a:p>
            <a:pPr algn="ctr"/>
            <a:r>
              <a:rPr lang="en-US" dirty="0"/>
              <a:t>Word </a:t>
            </a:r>
            <a:r>
              <a:rPr lang="en-US" dirty="0" err="1"/>
              <a:t>embeddings</a:t>
            </a:r>
            <a:endParaRPr lang="en-US" dirty="0"/>
          </a:p>
          <a:p>
            <a:pPr algn="ctr"/>
            <a:r>
              <a:rPr lang="mr-IN" dirty="0"/>
              <a:t>…</a:t>
            </a:r>
            <a:r>
              <a:rPr lang="en-US" dirty="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270674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BACD-BFDB-4038-BDCA-55D982415F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E73CC-A9A0-4F6D-B0E4-E2662A2474C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D277D5-2940-4F31-9AAD-7BE4CFBC579C}"/>
              </a:ext>
            </a:extLst>
          </p:cNvPr>
          <p:cNvPicPr>
            <a:picLocks noChangeAspect="1"/>
          </p:cNvPicPr>
          <p:nvPr/>
        </p:nvPicPr>
        <p:blipFill>
          <a:blip r:embed="rId2"/>
          <a:stretch>
            <a:fillRect/>
          </a:stretch>
        </p:blipFill>
        <p:spPr>
          <a:xfrm>
            <a:off x="2012395" y="762000"/>
            <a:ext cx="5850524" cy="6096000"/>
          </a:xfrm>
          <a:prstGeom prst="rect">
            <a:avLst/>
          </a:prstGeom>
        </p:spPr>
      </p:pic>
    </p:spTree>
    <p:extLst>
      <p:ext uri="{BB962C8B-B14F-4D97-AF65-F5344CB8AC3E}">
        <p14:creationId xmlns:p14="http://schemas.microsoft.com/office/powerpoint/2010/main" val="3604923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6776" y="798846"/>
            <a:ext cx="8229600" cy="1066800"/>
          </a:xfrm>
        </p:spPr>
        <p:txBody>
          <a:bodyPr/>
          <a:lstStyle/>
          <a:p>
            <a:r>
              <a:rPr lang="en-US" altLang="zh-TW" b="1" dirty="0" err="1">
                <a:solidFill>
                  <a:srgbClr val="0000FF"/>
                </a:solidFill>
                <a:latin typeface="Arial" charset="0"/>
                <a:ea typeface="Arial" charset="0"/>
                <a:cs typeface="Arial" charset="0"/>
              </a:rPr>
              <a:t>Softmax</a:t>
            </a:r>
            <a:endParaRPr lang="zh-TW" altLang="en-US" b="1" dirty="0">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473268" y="1953981"/>
            <a:ext cx="8229600" cy="4325112"/>
          </a:xfrm>
        </p:spPr>
        <p:txBody>
          <a:bodyPr/>
          <a:lstStyle/>
          <a:p>
            <a:r>
              <a:rPr lang="en-US" altLang="zh-TW" dirty="0" err="1"/>
              <a:t>Softmax</a:t>
            </a:r>
            <a:r>
              <a:rPr lang="en-US" altLang="zh-TW" dirty="0"/>
              <a:t> layer as the output layer</a:t>
            </a:r>
            <a:endParaRPr lang="zh-TW" altLang="en-US" dirty="0"/>
          </a:p>
        </p:txBody>
      </p:sp>
      <p:sp>
        <p:nvSpPr>
          <p:cNvPr id="4" name="文字方塊 3"/>
          <p:cNvSpPr txBox="1"/>
          <p:nvPr/>
        </p:nvSpPr>
        <p:spPr>
          <a:xfrm>
            <a:off x="845668" y="2708928"/>
            <a:ext cx="2850858" cy="461665"/>
          </a:xfrm>
          <a:prstGeom prst="rect">
            <a:avLst/>
          </a:prstGeom>
          <a:noFill/>
        </p:spPr>
        <p:txBody>
          <a:bodyPr wrap="square" rtlCol="0">
            <a:spAutoFit/>
          </a:bodyPr>
          <a:lstStyle/>
          <a:p>
            <a:pPr algn="ctr"/>
            <a:r>
              <a:rPr lang="en-US" altLang="zh-TW" sz="2400" b="1" i="1" u="sng" dirty="0"/>
              <a:t>Ordinary Layer</a:t>
            </a:r>
            <a:endParaRPr lang="zh-TW" altLang="en-US" sz="2400" b="1" i="1" u="sng" dirty="0"/>
          </a:p>
        </p:txBody>
      </p:sp>
      <p:cxnSp>
        <p:nvCxnSpPr>
          <p:cNvPr id="44" name="直線單箭頭接點 43"/>
          <p:cNvCxnSpPr/>
          <p:nvPr/>
        </p:nvCxnSpPr>
        <p:spPr>
          <a:xfrm flipV="1">
            <a:off x="2271097" y="4524858"/>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2271097" y="5410784"/>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2271097" y="3636879"/>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extLst>
              <p:ext uri="{D42A27DB-BD31-4B8C-83A1-F6EECF244321}">
                <p14:modId xmlns:p14="http://schemas.microsoft.com/office/powerpoint/2010/main" val="196038026"/>
              </p:ext>
            </p:extLst>
          </p:nvPr>
        </p:nvGraphicFramePr>
        <p:xfrm>
          <a:off x="3589970" y="3336901"/>
          <a:ext cx="1382713" cy="487363"/>
        </p:xfrm>
        <a:graphic>
          <a:graphicData uri="http://schemas.openxmlformats.org/presentationml/2006/ole">
            <mc:AlternateContent xmlns:mc="http://schemas.openxmlformats.org/markup-compatibility/2006">
              <mc:Choice xmlns:v="urn:schemas-microsoft-com:vml" Requires="v">
                <p:oleObj spid="_x0000_s67921" name="方程式" r:id="rId4" imgW="647640" imgH="228600" progId="Equation.3">
                  <p:embed/>
                </p:oleObj>
              </mc:Choice>
              <mc:Fallback>
                <p:oleObj name="方程式" r:id="rId4" imgW="647640" imgH="228600" progId="Equation.3">
                  <p:embed/>
                  <p:pic>
                    <p:nvPicPr>
                      <p:cNvPr id="0" name=""/>
                      <p:cNvPicPr>
                        <a:picLocks noChangeAspect="1" noChangeArrowheads="1"/>
                      </p:cNvPicPr>
                      <p:nvPr/>
                    </p:nvPicPr>
                    <p:blipFill>
                      <a:blip r:embed="rId5"/>
                      <a:srcRect/>
                      <a:stretch>
                        <a:fillRect/>
                      </a:stretch>
                    </p:blipFill>
                    <p:spPr bwMode="auto">
                      <a:xfrm>
                        <a:off x="3589970" y="3336901"/>
                        <a:ext cx="1382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571188484"/>
              </p:ext>
            </p:extLst>
          </p:nvPr>
        </p:nvGraphicFramePr>
        <p:xfrm>
          <a:off x="3574095" y="4273526"/>
          <a:ext cx="1436688" cy="487363"/>
        </p:xfrm>
        <a:graphic>
          <a:graphicData uri="http://schemas.openxmlformats.org/presentationml/2006/ole">
            <mc:AlternateContent xmlns:mc="http://schemas.openxmlformats.org/markup-compatibility/2006">
              <mc:Choice xmlns:v="urn:schemas-microsoft-com:vml" Requires="v">
                <p:oleObj spid="_x0000_s67922" name="方程式" r:id="rId6" imgW="672840" imgH="228600" progId="Equation.3">
                  <p:embed/>
                </p:oleObj>
              </mc:Choice>
              <mc:Fallback>
                <p:oleObj name="方程式" r:id="rId6" imgW="672840" imgH="228600" progId="Equation.3">
                  <p:embed/>
                  <p:pic>
                    <p:nvPicPr>
                      <p:cNvPr id="0" name=""/>
                      <p:cNvPicPr>
                        <a:picLocks noChangeAspect="1" noChangeArrowheads="1"/>
                      </p:cNvPicPr>
                      <p:nvPr/>
                    </p:nvPicPr>
                    <p:blipFill>
                      <a:blip r:embed="rId7"/>
                      <a:srcRect/>
                      <a:stretch>
                        <a:fillRect/>
                      </a:stretch>
                    </p:blipFill>
                    <p:spPr bwMode="auto">
                      <a:xfrm>
                        <a:off x="3574095" y="4273526"/>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ext uri="{D42A27DB-BD31-4B8C-83A1-F6EECF244321}">
                <p14:modId xmlns:p14="http://schemas.microsoft.com/office/powerpoint/2010/main" val="712948498"/>
              </p:ext>
            </p:extLst>
          </p:nvPr>
        </p:nvGraphicFramePr>
        <p:xfrm>
          <a:off x="3588383" y="5140301"/>
          <a:ext cx="1409700" cy="514350"/>
        </p:xfrm>
        <a:graphic>
          <a:graphicData uri="http://schemas.openxmlformats.org/presentationml/2006/ole">
            <mc:AlternateContent xmlns:mc="http://schemas.openxmlformats.org/markup-compatibility/2006">
              <mc:Choice xmlns:v="urn:schemas-microsoft-com:vml" Requires="v">
                <p:oleObj spid="_x0000_s67923" name="方程式" r:id="rId8" imgW="660240" imgH="241200" progId="Equation.3">
                  <p:embed/>
                </p:oleObj>
              </mc:Choice>
              <mc:Fallback>
                <p:oleObj name="方程式" r:id="rId8" imgW="660240" imgH="241200" progId="Equation.3">
                  <p:embed/>
                  <p:pic>
                    <p:nvPicPr>
                      <p:cNvPr id="0" name=""/>
                      <p:cNvPicPr>
                        <a:picLocks noChangeAspect="1" noChangeArrowheads="1"/>
                      </p:cNvPicPr>
                      <p:nvPr/>
                    </p:nvPicPr>
                    <p:blipFill>
                      <a:blip r:embed="rId9"/>
                      <a:srcRect/>
                      <a:stretch>
                        <a:fillRect/>
                      </a:stretch>
                    </p:blipFill>
                    <p:spPr bwMode="auto">
                      <a:xfrm>
                        <a:off x="3588383" y="5140301"/>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直線單箭頭接點 49"/>
          <p:cNvCxnSpPr/>
          <p:nvPr/>
        </p:nvCxnSpPr>
        <p:spPr>
          <a:xfrm>
            <a:off x="1046580" y="453153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046580" y="5417457"/>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1046580" y="364355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1680673" y="3346009"/>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橢圓 53"/>
          <p:cNvSpPr/>
          <p:nvPr/>
        </p:nvSpPr>
        <p:spPr>
          <a:xfrm>
            <a:off x="1680673" y="423398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5" name="橢圓 54"/>
          <p:cNvSpPr/>
          <p:nvPr/>
        </p:nvSpPr>
        <p:spPr>
          <a:xfrm>
            <a:off x="1680673" y="511991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56" name="Object 12"/>
          <p:cNvGraphicFramePr>
            <a:graphicFrameLocks noChangeAspect="1"/>
          </p:cNvGraphicFramePr>
          <p:nvPr>
            <p:extLst>
              <p:ext uri="{D42A27DB-BD31-4B8C-83A1-F6EECF244321}">
                <p14:modId xmlns:p14="http://schemas.microsoft.com/office/powerpoint/2010/main" val="1714139273"/>
              </p:ext>
            </p:extLst>
          </p:nvPr>
        </p:nvGraphicFramePr>
        <p:xfrm>
          <a:off x="721358" y="3384526"/>
          <a:ext cx="352425" cy="487363"/>
        </p:xfrm>
        <a:graphic>
          <a:graphicData uri="http://schemas.openxmlformats.org/presentationml/2006/ole">
            <mc:AlternateContent xmlns:mc="http://schemas.openxmlformats.org/markup-compatibility/2006">
              <mc:Choice xmlns:v="urn:schemas-microsoft-com:vml" Requires="v">
                <p:oleObj spid="_x0000_s67924" name="方程式" r:id="rId10" imgW="164880" imgH="228600" progId="Equation.3">
                  <p:embed/>
                </p:oleObj>
              </mc:Choice>
              <mc:Fallback>
                <p:oleObj name="方程式" r:id="rId10" imgW="164880" imgH="228600" progId="Equation.3">
                  <p:embed/>
                  <p:pic>
                    <p:nvPicPr>
                      <p:cNvPr id="0" name=""/>
                      <p:cNvPicPr>
                        <a:picLocks noChangeAspect="1" noChangeArrowheads="1"/>
                      </p:cNvPicPr>
                      <p:nvPr/>
                    </p:nvPicPr>
                    <p:blipFill>
                      <a:blip r:embed="rId11"/>
                      <a:srcRect/>
                      <a:stretch>
                        <a:fillRect/>
                      </a:stretch>
                    </p:blipFill>
                    <p:spPr bwMode="auto">
                      <a:xfrm>
                        <a:off x="721358" y="338452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ext uri="{D42A27DB-BD31-4B8C-83A1-F6EECF244321}">
                <p14:modId xmlns:p14="http://schemas.microsoft.com/office/powerpoint/2010/main" val="1045636806"/>
              </p:ext>
            </p:extLst>
          </p:nvPr>
        </p:nvGraphicFramePr>
        <p:xfrm>
          <a:off x="686433" y="4271939"/>
          <a:ext cx="352425" cy="487362"/>
        </p:xfrm>
        <a:graphic>
          <a:graphicData uri="http://schemas.openxmlformats.org/presentationml/2006/ole">
            <mc:AlternateContent xmlns:mc="http://schemas.openxmlformats.org/markup-compatibility/2006">
              <mc:Choice xmlns:v="urn:schemas-microsoft-com:vml" Requires="v">
                <p:oleObj spid="_x0000_s67925" name="方程式" r:id="rId12" imgW="164880" imgH="228600" progId="Equation.3">
                  <p:embed/>
                </p:oleObj>
              </mc:Choice>
              <mc:Fallback>
                <p:oleObj name="方程式" r:id="rId12" imgW="164880" imgH="228600" progId="Equation.3">
                  <p:embed/>
                  <p:pic>
                    <p:nvPicPr>
                      <p:cNvPr id="0" name=""/>
                      <p:cNvPicPr>
                        <a:picLocks noChangeAspect="1" noChangeArrowheads="1"/>
                      </p:cNvPicPr>
                      <p:nvPr/>
                    </p:nvPicPr>
                    <p:blipFill>
                      <a:blip r:embed="rId13"/>
                      <a:srcRect/>
                      <a:stretch>
                        <a:fillRect/>
                      </a:stretch>
                    </p:blipFill>
                    <p:spPr bwMode="auto">
                      <a:xfrm>
                        <a:off x="686433" y="4271939"/>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ext uri="{D42A27DB-BD31-4B8C-83A1-F6EECF244321}">
                <p14:modId xmlns:p14="http://schemas.microsoft.com/office/powerpoint/2010/main" val="1159115041"/>
              </p:ext>
            </p:extLst>
          </p:nvPr>
        </p:nvGraphicFramePr>
        <p:xfrm>
          <a:off x="719770" y="5119664"/>
          <a:ext cx="352425" cy="514350"/>
        </p:xfrm>
        <a:graphic>
          <a:graphicData uri="http://schemas.openxmlformats.org/presentationml/2006/ole">
            <mc:AlternateContent xmlns:mc="http://schemas.openxmlformats.org/markup-compatibility/2006">
              <mc:Choice xmlns:v="urn:schemas-microsoft-com:vml" Requires="v">
                <p:oleObj spid="_x0000_s67926" name="方程式" r:id="rId14" imgW="164880" imgH="241200" progId="Equation.3">
                  <p:embed/>
                </p:oleObj>
              </mc:Choice>
              <mc:Fallback>
                <p:oleObj name="方程式" r:id="rId14" imgW="164880" imgH="241200" progId="Equation.3">
                  <p:embed/>
                  <p:pic>
                    <p:nvPicPr>
                      <p:cNvPr id="0" name=""/>
                      <p:cNvPicPr>
                        <a:picLocks noChangeAspect="1" noChangeArrowheads="1"/>
                      </p:cNvPicPr>
                      <p:nvPr/>
                    </p:nvPicPr>
                    <p:blipFill>
                      <a:blip r:embed="rId15"/>
                      <a:srcRect/>
                      <a:stretch>
                        <a:fillRect/>
                      </a:stretch>
                    </p:blipFill>
                    <p:spPr bwMode="auto">
                      <a:xfrm>
                        <a:off x="719770" y="5119664"/>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2"/>
          <p:cNvGraphicFramePr>
            <a:graphicFrameLocks noChangeAspect="1"/>
          </p:cNvGraphicFramePr>
          <p:nvPr>
            <p:extLst>
              <p:ext uri="{D42A27DB-BD31-4B8C-83A1-F6EECF244321}">
                <p14:modId xmlns:p14="http://schemas.microsoft.com/office/powerpoint/2010/main" val="1422332150"/>
              </p:ext>
            </p:extLst>
          </p:nvPr>
        </p:nvGraphicFramePr>
        <p:xfrm>
          <a:off x="1826258" y="3513114"/>
          <a:ext cx="323850" cy="298450"/>
        </p:xfrm>
        <a:graphic>
          <a:graphicData uri="http://schemas.openxmlformats.org/presentationml/2006/ole">
            <mc:AlternateContent xmlns:mc="http://schemas.openxmlformats.org/markup-compatibility/2006">
              <mc:Choice xmlns:v="urn:schemas-microsoft-com:vml" Requires="v">
                <p:oleObj spid="_x0000_s67927" name="方程式" r:id="rId16" imgW="152280" imgH="139680" progId="Equation.3">
                  <p:embed/>
                </p:oleObj>
              </mc:Choice>
              <mc:Fallback>
                <p:oleObj name="方程式" r:id="rId16" imgW="152280" imgH="139680" progId="Equation.3">
                  <p:embed/>
                  <p:pic>
                    <p:nvPicPr>
                      <p:cNvPr id="0" name=""/>
                      <p:cNvPicPr>
                        <a:picLocks noChangeAspect="1" noChangeArrowheads="1"/>
                      </p:cNvPicPr>
                      <p:nvPr/>
                    </p:nvPicPr>
                    <p:blipFill>
                      <a:blip r:embed="rId17"/>
                      <a:srcRect/>
                      <a:stretch>
                        <a:fillRect/>
                      </a:stretch>
                    </p:blipFill>
                    <p:spPr bwMode="auto">
                      <a:xfrm>
                        <a:off x="1826258" y="3513114"/>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2"/>
          <p:cNvGraphicFramePr>
            <a:graphicFrameLocks noChangeAspect="1"/>
          </p:cNvGraphicFramePr>
          <p:nvPr>
            <p:extLst>
              <p:ext uri="{D42A27DB-BD31-4B8C-83A1-F6EECF244321}">
                <p14:modId xmlns:p14="http://schemas.microsoft.com/office/powerpoint/2010/main" val="1495970293"/>
              </p:ext>
            </p:extLst>
          </p:nvPr>
        </p:nvGraphicFramePr>
        <p:xfrm>
          <a:off x="1815145" y="4403701"/>
          <a:ext cx="325438" cy="298450"/>
        </p:xfrm>
        <a:graphic>
          <a:graphicData uri="http://schemas.openxmlformats.org/presentationml/2006/ole">
            <mc:AlternateContent xmlns:mc="http://schemas.openxmlformats.org/markup-compatibility/2006">
              <mc:Choice xmlns:v="urn:schemas-microsoft-com:vml" Requires="v">
                <p:oleObj spid="_x0000_s67928" name="方程式" r:id="rId18" imgW="152280" imgH="139680" progId="Equation.3">
                  <p:embed/>
                </p:oleObj>
              </mc:Choice>
              <mc:Fallback>
                <p:oleObj name="方程式" r:id="rId18" imgW="152280" imgH="139680" progId="Equation.3">
                  <p:embed/>
                  <p:pic>
                    <p:nvPicPr>
                      <p:cNvPr id="0" name=""/>
                      <p:cNvPicPr>
                        <a:picLocks noChangeAspect="1" noChangeArrowheads="1"/>
                      </p:cNvPicPr>
                      <p:nvPr/>
                    </p:nvPicPr>
                    <p:blipFill>
                      <a:blip r:embed="rId19"/>
                      <a:srcRect/>
                      <a:stretch>
                        <a:fillRect/>
                      </a:stretch>
                    </p:blipFill>
                    <p:spPr bwMode="auto">
                      <a:xfrm>
                        <a:off x="1815145" y="4403701"/>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12"/>
          <p:cNvGraphicFramePr>
            <a:graphicFrameLocks noChangeAspect="1"/>
          </p:cNvGraphicFramePr>
          <p:nvPr>
            <p:extLst>
              <p:ext uri="{D42A27DB-BD31-4B8C-83A1-F6EECF244321}">
                <p14:modId xmlns:p14="http://schemas.microsoft.com/office/powerpoint/2010/main" val="34175375"/>
              </p:ext>
            </p:extLst>
          </p:nvPr>
        </p:nvGraphicFramePr>
        <p:xfrm>
          <a:off x="1846895" y="5276826"/>
          <a:ext cx="327025" cy="298450"/>
        </p:xfrm>
        <a:graphic>
          <a:graphicData uri="http://schemas.openxmlformats.org/presentationml/2006/ole">
            <mc:AlternateContent xmlns:mc="http://schemas.openxmlformats.org/markup-compatibility/2006">
              <mc:Choice xmlns:v="urn:schemas-microsoft-com:vml" Requires="v">
                <p:oleObj spid="_x0000_s67929" name="方程式" r:id="rId20" imgW="152280" imgH="139680" progId="Equation.3">
                  <p:embed/>
                </p:oleObj>
              </mc:Choice>
              <mc:Fallback>
                <p:oleObj name="方程式" r:id="rId20" imgW="152280" imgH="139680" progId="Equation.3">
                  <p:embed/>
                  <p:pic>
                    <p:nvPicPr>
                      <p:cNvPr id="0" name=""/>
                      <p:cNvPicPr>
                        <a:picLocks noChangeAspect="1" noChangeArrowheads="1"/>
                      </p:cNvPicPr>
                      <p:nvPr/>
                    </p:nvPicPr>
                    <p:blipFill>
                      <a:blip r:embed="rId21"/>
                      <a:srcRect/>
                      <a:stretch>
                        <a:fillRect/>
                      </a:stretch>
                    </p:blipFill>
                    <p:spPr bwMode="auto">
                      <a:xfrm>
                        <a:off x="1846895" y="5276826"/>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5491239" y="3718850"/>
            <a:ext cx="3381931" cy="1569660"/>
          </a:xfrm>
          <a:prstGeom prst="rect">
            <a:avLst/>
          </a:prstGeom>
          <a:noFill/>
        </p:spPr>
        <p:txBody>
          <a:bodyPr wrap="square" rtlCol="0">
            <a:spAutoFit/>
          </a:bodyPr>
          <a:lstStyle/>
          <a:p>
            <a:r>
              <a:rPr lang="en-US" altLang="zh-TW" sz="2400" dirty="0"/>
              <a:t>In general, the output of network can be any value.</a:t>
            </a:r>
          </a:p>
          <a:p>
            <a:endParaRPr lang="zh-TW" altLang="en-US" sz="2400" dirty="0"/>
          </a:p>
        </p:txBody>
      </p:sp>
      <p:sp>
        <p:nvSpPr>
          <p:cNvPr id="24" name="文字方塊 23"/>
          <p:cNvSpPr txBox="1"/>
          <p:nvPr/>
        </p:nvSpPr>
        <p:spPr>
          <a:xfrm>
            <a:off x="5491239" y="5045993"/>
            <a:ext cx="3728961" cy="461665"/>
          </a:xfrm>
          <a:prstGeom prst="rect">
            <a:avLst/>
          </a:prstGeom>
          <a:noFill/>
        </p:spPr>
        <p:txBody>
          <a:bodyPr wrap="square" rtlCol="0">
            <a:spAutoFit/>
          </a:bodyPr>
          <a:lstStyle/>
          <a:p>
            <a:r>
              <a:rPr lang="en-US" altLang="zh-TW" sz="2400" dirty="0"/>
              <a:t>May not be easy to interpret </a:t>
            </a:r>
            <a:endParaRPr lang="zh-TW" altLang="en-US" sz="2400" dirty="0"/>
          </a:p>
        </p:txBody>
      </p:sp>
    </p:spTree>
    <p:extLst>
      <p:ext uri="{BB962C8B-B14F-4D97-AF65-F5344CB8AC3E}">
        <p14:creationId xmlns:p14="http://schemas.microsoft.com/office/powerpoint/2010/main" val="974210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336" y="651614"/>
            <a:ext cx="7772400" cy="838200"/>
          </a:xfrm>
        </p:spPr>
        <p:txBody>
          <a:bodyPr/>
          <a:lstStyle/>
          <a:p>
            <a:r>
              <a:rPr lang="en-US" b="1" dirty="0" err="1">
                <a:solidFill>
                  <a:srgbClr val="0000FF"/>
                </a:solidFill>
                <a:latin typeface="Arial" charset="0"/>
                <a:ea typeface="Arial" charset="0"/>
                <a:cs typeface="Arial" charset="0"/>
              </a:rPr>
              <a:t>Softmax</a:t>
            </a:r>
            <a:r>
              <a:rPr lang="en-US" b="1" dirty="0">
                <a:solidFill>
                  <a:srgbClr val="0000FF"/>
                </a:solidFill>
                <a:latin typeface="Arial" charset="0"/>
                <a:ea typeface="Arial" charset="0"/>
                <a:cs typeface="Arial" charset="0"/>
              </a:rPr>
              <a:t> Advantages</a:t>
            </a:r>
          </a:p>
        </p:txBody>
      </p:sp>
      <p:sp>
        <p:nvSpPr>
          <p:cNvPr id="3" name="Content Placeholder 2"/>
          <p:cNvSpPr>
            <a:spLocks noGrp="1"/>
          </p:cNvSpPr>
          <p:nvPr>
            <p:ph idx="1"/>
          </p:nvPr>
        </p:nvSpPr>
        <p:spPr>
          <a:xfrm>
            <a:off x="533400" y="3886200"/>
            <a:ext cx="8229600" cy="5867400"/>
          </a:xfrm>
        </p:spPr>
        <p:txBody>
          <a:bodyPr>
            <a:normAutofit/>
          </a:bodyPr>
          <a:lstStyle/>
          <a:p>
            <a:pPr>
              <a:lnSpc>
                <a:spcPct val="120000"/>
              </a:lnSpc>
            </a:pPr>
            <a:r>
              <a:rPr lang="en-US" dirty="0" err="1"/>
              <a:t>Softmax</a:t>
            </a:r>
            <a:r>
              <a:rPr lang="en-US" dirty="0"/>
              <a:t> (softens) 1 of </a:t>
            </a:r>
            <a:r>
              <a:rPr lang="en-US" i="1" dirty="0"/>
              <a:t>n</a:t>
            </a:r>
            <a:r>
              <a:rPr lang="en-US" dirty="0"/>
              <a:t> targets to mimic a probability vector for each output.</a:t>
            </a:r>
          </a:p>
          <a:p>
            <a:pPr>
              <a:lnSpc>
                <a:spcPct val="120000"/>
              </a:lnSpc>
            </a:pPr>
            <a:r>
              <a:rPr lang="en-US" dirty="0"/>
              <a:t>Each value ranges between 0 and 1. The sum of all values is always 1.</a:t>
            </a:r>
          </a:p>
          <a:p>
            <a:pPr>
              <a:lnSpc>
                <a:spcPct val="120000"/>
              </a:lnSpc>
            </a:pPr>
            <a:r>
              <a:rPr lang="en-US" dirty="0"/>
              <a:t>Output is linearly separable</a:t>
            </a:r>
            <a:br>
              <a:rPr lang="en-US" dirty="0"/>
            </a:br>
            <a:endParaRPr lang="en-US" dirty="0"/>
          </a:p>
          <a:p>
            <a:pPr marL="0" indent="0">
              <a:lnSpc>
                <a:spcPct val="120000"/>
              </a:lnSpc>
              <a:buNone/>
            </a:pPr>
            <a:endParaRPr lang="en-US" dirty="0"/>
          </a:p>
          <a:p>
            <a:pPr>
              <a:lnSpc>
                <a:spcPct val="120000"/>
              </a:lnSpc>
            </a:pPr>
            <a:endParaRPr lang="en-US" dirty="0"/>
          </a:p>
        </p:txBody>
      </p:sp>
      <p:sp>
        <p:nvSpPr>
          <p:cNvPr id="5" name="Slide Number Placeholder 4"/>
          <p:cNvSpPr>
            <a:spLocks noGrp="1"/>
          </p:cNvSpPr>
          <p:nvPr>
            <p:ph type="sldNum" sz="quarter" idx="12"/>
          </p:nvPr>
        </p:nvSpPr>
        <p:spPr/>
        <p:txBody>
          <a:bodyPr/>
          <a:lstStyle/>
          <a:p>
            <a:pPr>
              <a:defRPr/>
            </a:pPr>
            <a:fld id="{7C693433-51D3-A94B-B7C8-2535EA6C2D51}" type="slidenum">
              <a:rPr lang="en-US" smtClean="0"/>
              <a:pPr>
                <a:defRPr/>
              </a:pPr>
              <a:t>51</a:t>
            </a:fld>
            <a:endParaRPr lang="en-US"/>
          </a:p>
        </p:txBody>
      </p:sp>
      <p:graphicFrame>
        <p:nvGraphicFramePr>
          <p:cNvPr id="9" name="Object 3"/>
          <p:cNvGraphicFramePr>
            <a:graphicFrameLocks noChangeAspect="1"/>
          </p:cNvGraphicFramePr>
          <p:nvPr>
            <p:extLst>
              <p:ext uri="{D42A27DB-BD31-4B8C-83A1-F6EECF244321}">
                <p14:modId xmlns:p14="http://schemas.microsoft.com/office/powerpoint/2010/main" val="804108200"/>
              </p:ext>
            </p:extLst>
          </p:nvPr>
        </p:nvGraphicFramePr>
        <p:xfrm>
          <a:off x="2057400" y="1747996"/>
          <a:ext cx="3962400" cy="1908914"/>
        </p:xfrm>
        <a:graphic>
          <a:graphicData uri="http://schemas.openxmlformats.org/presentationml/2006/ole">
            <mc:AlternateContent xmlns:mc="http://schemas.openxmlformats.org/markup-compatibility/2006">
              <mc:Choice xmlns:v="urn:schemas-microsoft-com:vml" Requires="v">
                <p:oleObj spid="_x0000_s56432" name="Equation" r:id="rId4" imgW="1155700" imgH="558800" progId="Equation.3">
                  <p:embed/>
                </p:oleObj>
              </mc:Choice>
              <mc:Fallback>
                <p:oleObj name="Equation" r:id="rId4" imgW="1155700" imgH="558800" progId="Equation.3">
                  <p:embed/>
                  <p:pic>
                    <p:nvPicPr>
                      <p:cNvPr id="0" name=""/>
                      <p:cNvPicPr>
                        <a:picLocks noChangeAspect="1" noChangeArrowheads="1"/>
                      </p:cNvPicPr>
                      <p:nvPr/>
                    </p:nvPicPr>
                    <p:blipFill>
                      <a:blip r:embed="rId5"/>
                      <a:srcRect/>
                      <a:stretch>
                        <a:fillRect/>
                      </a:stretch>
                    </p:blipFill>
                    <p:spPr bwMode="auto">
                      <a:xfrm>
                        <a:off x="2057400" y="1747996"/>
                        <a:ext cx="3962400" cy="1908914"/>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75611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96848" y="3041686"/>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內容版面配置區 2"/>
          <p:cNvSpPr>
            <a:spLocks noGrp="1"/>
          </p:cNvSpPr>
          <p:nvPr>
            <p:ph idx="1"/>
          </p:nvPr>
        </p:nvSpPr>
        <p:spPr>
          <a:xfrm>
            <a:off x="457200" y="1768178"/>
            <a:ext cx="8229600" cy="4325112"/>
          </a:xfrm>
        </p:spPr>
        <p:txBody>
          <a:bodyPr/>
          <a:lstStyle/>
          <a:p>
            <a:r>
              <a:rPr lang="en-US" altLang="zh-TW" dirty="0" err="1"/>
              <a:t>Softmax</a:t>
            </a:r>
            <a:r>
              <a:rPr lang="en-US" altLang="zh-TW" dirty="0"/>
              <a:t> layer as the output layer</a:t>
            </a:r>
            <a:endParaRPr lang="zh-TW" altLang="en-US" dirty="0"/>
          </a:p>
        </p:txBody>
      </p:sp>
      <p:sp>
        <p:nvSpPr>
          <p:cNvPr id="7" name="橢圓 6"/>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79232" name="方程式" r:id="rId4" imgW="164880" imgH="228600" progId="Equation.3">
                  <p:embed/>
                </p:oleObj>
              </mc:Choice>
              <mc:Fallback>
                <p:oleObj name="方程式" r:id="rId4" imgW="164880" imgH="228600" progId="Equation.3">
                  <p:embed/>
                  <p:pic>
                    <p:nvPicPr>
                      <p:cNvPr id="0" name=""/>
                      <p:cNvPicPr>
                        <a:picLocks noChangeAspect="1" noChangeArrowheads="1"/>
                      </p:cNvPicPr>
                      <p:nvPr/>
                    </p:nvPicPr>
                    <p:blipFill>
                      <a:blip r:embed="rId5"/>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79233" name="方程式" r:id="rId6" imgW="164880" imgH="228600" progId="Equation.3">
                  <p:embed/>
                </p:oleObj>
              </mc:Choice>
              <mc:Fallback>
                <p:oleObj name="方程式" r:id="rId6" imgW="164880" imgH="228600" progId="Equation.3">
                  <p:embed/>
                  <p:pic>
                    <p:nvPicPr>
                      <p:cNvPr id="0" name=""/>
                      <p:cNvPicPr>
                        <a:picLocks noChangeAspect="1" noChangeArrowheads="1"/>
                      </p:cNvPicPr>
                      <p:nvPr/>
                    </p:nvPicPr>
                    <p:blipFill>
                      <a:blip r:embed="rId7"/>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79234" name="方程式" r:id="rId8" imgW="164880" imgH="241200" progId="Equation.3">
                  <p:embed/>
                </p:oleObj>
              </mc:Choice>
              <mc:Fallback>
                <p:oleObj name="方程式" r:id="rId8" imgW="164880" imgH="241200" progId="Equation.3">
                  <p:embed/>
                  <p:pic>
                    <p:nvPicPr>
                      <p:cNvPr id="0" name=""/>
                      <p:cNvPicPr>
                        <a:picLocks noChangeAspect="1" noChangeArrowheads="1"/>
                      </p:cNvPicPr>
                      <p:nvPr/>
                    </p:nvPicPr>
                    <p:blipFill>
                      <a:blip r:embed="rId9"/>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084351" y="2455419"/>
            <a:ext cx="3614559" cy="461665"/>
          </a:xfrm>
          <a:prstGeom prst="rect">
            <a:avLst/>
          </a:prstGeom>
          <a:noFill/>
        </p:spPr>
        <p:txBody>
          <a:bodyPr wrap="square" rtlCol="0">
            <a:spAutoFit/>
          </a:bodyPr>
          <a:lstStyle/>
          <a:p>
            <a:pPr algn="ctr"/>
            <a:r>
              <a:rPr lang="en-US" altLang="zh-TW" sz="2400" b="1" i="1" u="sng" dirty="0" err="1"/>
              <a:t>Softmax</a:t>
            </a:r>
            <a:r>
              <a:rPr lang="en-US" altLang="zh-TW" sz="2400" b="1" i="1" u="sng" dirty="0"/>
              <a:t> Layer</a:t>
            </a:r>
            <a:endParaRPr lang="zh-TW" altLang="en-US" sz="2400" b="1" i="1" u="sng" dirty="0"/>
          </a:p>
        </p:txBody>
      </p:sp>
      <p:graphicFrame>
        <p:nvGraphicFramePr>
          <p:cNvPr id="41" name="Object 12"/>
          <p:cNvGraphicFramePr>
            <a:graphicFrameLocks noChangeAspect="1"/>
          </p:cNvGraphicFramePr>
          <p:nvPr>
            <p:extLst/>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79235" name="方程式" r:id="rId10" imgW="114120" imgH="139680" progId="Equation.3">
                  <p:embed/>
                </p:oleObj>
              </mc:Choice>
              <mc:Fallback>
                <p:oleObj name="方程式" r:id="rId10" imgW="114120" imgH="139680" progId="Equation.3">
                  <p:embed/>
                  <p:pic>
                    <p:nvPicPr>
                      <p:cNvPr id="0" name=""/>
                      <p:cNvPicPr>
                        <a:picLocks noChangeAspect="1" noChangeArrowheads="1"/>
                      </p:cNvPicPr>
                      <p:nvPr/>
                    </p:nvPicPr>
                    <p:blipFill>
                      <a:blip r:embed="rId11"/>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79236" name="方程式" r:id="rId12" imgW="114120" imgH="139680" progId="Equation.3">
                  <p:embed/>
                </p:oleObj>
              </mc:Choice>
              <mc:Fallback>
                <p:oleObj name="方程式" r:id="rId12" imgW="114120" imgH="139680" progId="Equation.3">
                  <p:embed/>
                  <p:pic>
                    <p:nvPicPr>
                      <p:cNvPr id="0" name=""/>
                      <p:cNvPicPr>
                        <a:picLocks noChangeAspect="1" noChangeArrowheads="1"/>
                      </p:cNvPicPr>
                      <p:nvPr/>
                    </p:nvPicPr>
                    <p:blipFill>
                      <a:blip r:embed="rId13"/>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79237" name="方程式" r:id="rId14" imgW="114120" imgH="139680" progId="Equation.3">
                  <p:embed/>
                </p:oleObj>
              </mc:Choice>
              <mc:Fallback>
                <p:oleObj name="方程式" r:id="rId14" imgW="114120" imgH="139680" progId="Equation.3">
                  <p:embed/>
                  <p:pic>
                    <p:nvPicPr>
                      <p:cNvPr id="0" name=""/>
                      <p:cNvPicPr>
                        <a:picLocks noChangeAspect="1" noChangeArrowheads="1"/>
                      </p:cNvPicPr>
                      <p:nvPr/>
                    </p:nvPicPr>
                    <p:blipFill>
                      <a:blip r:embed="rId15"/>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487613" y="3186113"/>
          <a:ext cx="433387" cy="487362"/>
        </p:xfrm>
        <a:graphic>
          <a:graphicData uri="http://schemas.openxmlformats.org/presentationml/2006/ole">
            <mc:AlternateContent xmlns:mc="http://schemas.openxmlformats.org/markup-compatibility/2006">
              <mc:Choice xmlns:v="urn:schemas-microsoft-com:vml" Requires="v">
                <p:oleObj spid="_x0000_s79238" name="方程式" r:id="rId16" imgW="203040" imgH="228600" progId="Equation.3">
                  <p:embed/>
                </p:oleObj>
              </mc:Choice>
              <mc:Fallback>
                <p:oleObj name="方程式" r:id="rId16" imgW="203040" imgH="228600" progId="Equation.3">
                  <p:embed/>
                  <p:pic>
                    <p:nvPicPr>
                      <p:cNvPr id="0" name=""/>
                      <p:cNvPicPr>
                        <a:picLocks noChangeAspect="1" noChangeArrowheads="1"/>
                      </p:cNvPicPr>
                      <p:nvPr/>
                    </p:nvPicPr>
                    <p:blipFill>
                      <a:blip r:embed="rId17"/>
                      <a:srcRect/>
                      <a:stretch>
                        <a:fillRect/>
                      </a:stretch>
                    </p:blipFill>
                    <p:spPr bwMode="auto">
                      <a:xfrm>
                        <a:off x="2487613"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3205163" y="4127500"/>
          <a:ext cx="433387" cy="487363"/>
        </p:xfrm>
        <a:graphic>
          <a:graphicData uri="http://schemas.openxmlformats.org/presentationml/2006/ole">
            <mc:AlternateContent xmlns:mc="http://schemas.openxmlformats.org/markup-compatibility/2006">
              <mc:Choice xmlns:v="urn:schemas-microsoft-com:vml" Requires="v">
                <p:oleObj spid="_x0000_s79239" name="方程式" r:id="rId18" imgW="203040" imgH="228600" progId="Equation.3">
                  <p:embed/>
                </p:oleObj>
              </mc:Choice>
              <mc:Fallback>
                <p:oleObj name="方程式" r:id="rId18" imgW="203040" imgH="228600" progId="Equation.3">
                  <p:embed/>
                  <p:pic>
                    <p:nvPicPr>
                      <p:cNvPr id="0" name=""/>
                      <p:cNvPicPr>
                        <a:picLocks noChangeAspect="1" noChangeArrowheads="1"/>
                      </p:cNvPicPr>
                      <p:nvPr/>
                    </p:nvPicPr>
                    <p:blipFill>
                      <a:blip r:embed="rId19"/>
                      <a:srcRect/>
                      <a:stretch>
                        <a:fillRect/>
                      </a:stretch>
                    </p:blipFill>
                    <p:spPr bwMode="auto">
                      <a:xfrm>
                        <a:off x="3205163" y="4127500"/>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3748088" y="5011738"/>
          <a:ext cx="433387" cy="487362"/>
        </p:xfrm>
        <a:graphic>
          <a:graphicData uri="http://schemas.openxmlformats.org/presentationml/2006/ole">
            <mc:AlternateContent xmlns:mc="http://schemas.openxmlformats.org/markup-compatibility/2006">
              <mc:Choice xmlns:v="urn:schemas-microsoft-com:vml" Requires="v">
                <p:oleObj spid="_x0000_s79240" name="方程式" r:id="rId20" imgW="203040" imgH="228600" progId="Equation.3">
                  <p:embed/>
                </p:oleObj>
              </mc:Choice>
              <mc:Fallback>
                <p:oleObj name="方程式" r:id="rId20" imgW="203040" imgH="228600" progId="Equation.3">
                  <p:embed/>
                  <p:pic>
                    <p:nvPicPr>
                      <p:cNvPr id="0" name=""/>
                      <p:cNvPicPr>
                        <a:picLocks noChangeAspect="1" noChangeArrowheads="1"/>
                      </p:cNvPicPr>
                      <p:nvPr/>
                    </p:nvPicPr>
                    <p:blipFill>
                      <a:blip r:embed="rId21"/>
                      <a:srcRect/>
                      <a:stretch>
                        <a:fillRect/>
                      </a:stretch>
                    </p:blipFill>
                    <p:spPr bwMode="auto">
                      <a:xfrm>
                        <a:off x="3748088"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群組 26"/>
          <p:cNvGrpSpPr/>
          <p:nvPr/>
        </p:nvGrpSpPr>
        <p:grpSpPr>
          <a:xfrm>
            <a:off x="3055803" y="5833131"/>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9241" name="方程式" r:id="rId22" imgW="139680" imgH="139680" progId="Equation.3">
                    <p:embed/>
                  </p:oleObj>
                </mc:Choice>
                <mc:Fallback>
                  <p:oleObj name="方程式" r:id="rId22" imgW="139680" imgH="139680" progId="Equation.3">
                    <p:embed/>
                    <p:pic>
                      <p:nvPicPr>
                        <p:cNvPr id="0" name=""/>
                        <p:cNvPicPr>
                          <a:picLocks noChangeAspect="1" noChangeArrowheads="1"/>
                        </p:cNvPicPr>
                        <p:nvPr/>
                      </p:nvPicPr>
                      <p:blipFill>
                        <a:blip r:embed="rId2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5" name="Object 12"/>
          <p:cNvGraphicFramePr>
            <a:graphicFrameLocks noChangeAspect="1"/>
          </p:cNvGraphicFramePr>
          <p:nvPr>
            <p:extLst/>
          </p:nvPr>
        </p:nvGraphicFramePr>
        <p:xfrm>
          <a:off x="6986588" y="3065463"/>
          <a:ext cx="2032000" cy="947737"/>
        </p:xfrm>
        <a:graphic>
          <a:graphicData uri="http://schemas.openxmlformats.org/presentationml/2006/ole">
            <mc:AlternateContent xmlns:mc="http://schemas.openxmlformats.org/markup-compatibility/2006">
              <mc:Choice xmlns:v="urn:schemas-microsoft-com:vml" Requires="v">
                <p:oleObj spid="_x0000_s79242" name="方程式" r:id="rId24" imgW="952200" imgH="444240" progId="Equation.3">
                  <p:embed/>
                </p:oleObj>
              </mc:Choice>
              <mc:Fallback>
                <p:oleObj name="方程式" r:id="rId24" imgW="952200" imgH="444240" progId="Equation.3">
                  <p:embed/>
                  <p:pic>
                    <p:nvPicPr>
                      <p:cNvPr id="0" name=""/>
                      <p:cNvPicPr>
                        <a:picLocks noChangeAspect="1" noChangeArrowheads="1"/>
                      </p:cNvPicPr>
                      <p:nvPr/>
                    </p:nvPicPr>
                    <p:blipFill>
                      <a:blip r:embed="rId25"/>
                      <a:srcRect/>
                      <a:stretch>
                        <a:fillRect/>
                      </a:stretch>
                    </p:blipFill>
                    <p:spPr bwMode="auto">
                      <a:xfrm>
                        <a:off x="6986588" y="3065463"/>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nvPr>
        </p:nvGraphicFramePr>
        <p:xfrm>
          <a:off x="3636963" y="5624513"/>
          <a:ext cx="868362" cy="949325"/>
        </p:xfrm>
        <a:graphic>
          <a:graphicData uri="http://schemas.openxmlformats.org/presentationml/2006/ole">
            <mc:AlternateContent xmlns:mc="http://schemas.openxmlformats.org/markup-compatibility/2006">
              <mc:Choice xmlns:v="urn:schemas-microsoft-com:vml" Requires="v">
                <p:oleObj spid="_x0000_s79243" name="方程式" r:id="rId26" imgW="406080" imgH="444240" progId="Equation.3">
                  <p:embed/>
                </p:oleObj>
              </mc:Choice>
              <mc:Fallback>
                <p:oleObj name="方程式" r:id="rId26" imgW="406080" imgH="444240" progId="Equation.3">
                  <p:embed/>
                  <p:pic>
                    <p:nvPicPr>
                      <p:cNvPr id="0" name=""/>
                      <p:cNvPicPr>
                        <a:picLocks noChangeAspect="1" noChangeArrowheads="1"/>
                      </p:cNvPicPr>
                      <p:nvPr/>
                    </p:nvPicPr>
                    <p:blipFill>
                      <a:blip r:embed="rId27"/>
                      <a:srcRect/>
                      <a:stretch>
                        <a:fillRect/>
                      </a:stretch>
                    </p:blipFill>
                    <p:spPr bwMode="auto">
                      <a:xfrm>
                        <a:off x="3636963" y="562451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604781" y="3290494"/>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79244" name="方程式" r:id="rId28" imgW="126720" imgH="126720" progId="Equation.3">
                    <p:embed/>
                  </p:oleObj>
                </mc:Choice>
                <mc:Fallback>
                  <p:oleObj name="方程式" r:id="rId28" imgW="126720" imgH="126720" progId="Equation.3">
                    <p:embed/>
                    <p:pic>
                      <p:nvPicPr>
                        <p:cNvPr id="0" name=""/>
                        <p:cNvPicPr>
                          <a:picLocks noChangeAspect="1" noChangeArrowheads="1"/>
                        </p:cNvPicPr>
                        <p:nvPr/>
                      </p:nvPicPr>
                      <p:blipFill>
                        <a:blip r:embed="rId29"/>
                        <a:srcRect/>
                        <a:stretch>
                          <a:fillRect/>
                        </a:stretch>
                      </p:blipFill>
                      <p:spPr bwMode="auto">
                        <a:xfrm>
                          <a:off x="3452214" y="3562455"/>
                          <a:ext cx="350837" cy="352425"/>
                        </a:xfrm>
                        <a:prstGeom prst="rect">
                          <a:avLst/>
                        </a:prstGeom>
                        <a:noFill/>
                        <a:extLst/>
                      </p:spPr>
                    </p:pic>
                  </p:oleObj>
                </mc:Fallback>
              </mc:AlternateContent>
            </a:graphicData>
          </a:graphic>
        </p:graphicFrame>
      </p:grpSp>
      <p:grpSp>
        <p:nvGrpSpPr>
          <p:cNvPr id="52" name="群組 51"/>
          <p:cNvGrpSpPr/>
          <p:nvPr/>
        </p:nvGrpSpPr>
        <p:grpSpPr>
          <a:xfrm>
            <a:off x="5253394" y="4193274"/>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79245"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3452978" y="3563248"/>
                          <a:ext cx="349250" cy="352425"/>
                        </a:xfrm>
                        <a:prstGeom prst="rect">
                          <a:avLst/>
                        </a:prstGeom>
                        <a:noFill/>
                        <a:extLst/>
                      </p:spPr>
                    </p:pic>
                  </p:oleObj>
                </mc:Fallback>
              </mc:AlternateContent>
            </a:graphicData>
          </a:graphic>
        </p:graphicFrame>
      </p:grpSp>
      <p:grpSp>
        <p:nvGrpSpPr>
          <p:cNvPr id="55" name="群組 54"/>
          <p:cNvGrpSpPr/>
          <p:nvPr/>
        </p:nvGrpSpPr>
        <p:grpSpPr>
          <a:xfrm>
            <a:off x="5909505" y="5095715"/>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79246" name="方程式" r:id="rId32" imgW="126720" imgH="126720" progId="Equation.3">
                    <p:embed/>
                  </p:oleObj>
                </mc:Choice>
                <mc:Fallback>
                  <p:oleObj name="方程式" r:id="rId32" imgW="126720" imgH="126720" progId="Equation.3">
                    <p:embed/>
                    <p:pic>
                      <p:nvPicPr>
                        <p:cNvPr id="0" name=""/>
                        <p:cNvPicPr>
                          <a:picLocks noChangeAspect="1" noChangeArrowheads="1"/>
                        </p:cNvPicPr>
                        <p:nvPr/>
                      </p:nvPicPr>
                      <p:blipFill>
                        <a:blip r:embed="rId33"/>
                        <a:srcRect/>
                        <a:stretch>
                          <a:fillRect/>
                        </a:stretch>
                      </p:blipFill>
                      <p:spPr bwMode="auto">
                        <a:xfrm>
                          <a:off x="3452002" y="3562263"/>
                          <a:ext cx="350837" cy="352425"/>
                        </a:xfrm>
                        <a:prstGeom prst="rect">
                          <a:avLst/>
                        </a:prstGeom>
                        <a:noFill/>
                        <a:extLst/>
                      </p:spPr>
                    </p:pic>
                  </p:oleObj>
                </mc:Fallback>
              </mc:AlternateContent>
            </a:graphicData>
          </a:graphic>
        </p:graphicFrame>
      </p:grpSp>
      <p:cxnSp>
        <p:nvCxnSpPr>
          <p:cNvPr id="58" name="直線單箭頭接點 57"/>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683703" y="4873349"/>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5" name="矩形 104"/>
          <p:cNvSpPr/>
          <p:nvPr/>
        </p:nvSpPr>
        <p:spPr>
          <a:xfrm>
            <a:off x="667417" y="3999478"/>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106" name="矩形 105"/>
          <p:cNvSpPr/>
          <p:nvPr/>
        </p:nvSpPr>
        <p:spPr>
          <a:xfrm>
            <a:off x="3561227" y="4030727"/>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107" name="矩形 106"/>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08" name="矩形 107"/>
          <p:cNvSpPr/>
          <p:nvPr/>
        </p:nvSpPr>
        <p:spPr>
          <a:xfrm>
            <a:off x="4104192" y="4844655"/>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109" name="矩形 108"/>
          <p:cNvSpPr/>
          <p:nvPr/>
        </p:nvSpPr>
        <p:spPr>
          <a:xfrm>
            <a:off x="6550146" y="3036238"/>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110" name="矩形 109"/>
          <p:cNvSpPr/>
          <p:nvPr/>
        </p:nvSpPr>
        <p:spPr>
          <a:xfrm>
            <a:off x="6573941" y="3922105"/>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111" name="矩形 110"/>
          <p:cNvSpPr/>
          <p:nvPr/>
        </p:nvSpPr>
        <p:spPr>
          <a:xfrm>
            <a:off x="6638581" y="4759044"/>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805802" y="1431015"/>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805802" y="1431015"/>
                <a:ext cx="2221716" cy="1200650"/>
              </a:xfrm>
              <a:prstGeom prst="rect">
                <a:avLst/>
              </a:prstGeom>
              <a:blipFill rotWithShape="0">
                <a:blip r:embed="rId34"/>
                <a:stretch>
                  <a:fillRect l="-5753" t="-4061" b="-74619"/>
                </a:stretch>
              </a:blipFill>
            </p:spPr>
            <p:txBody>
              <a:bodyPr/>
              <a:lstStyle/>
              <a:p>
                <a:r>
                  <a:rPr lang="zh-TW" altLang="en-US">
                    <a:noFill/>
                  </a:rPr>
                  <a:t> </a:t>
                </a:r>
              </a:p>
            </p:txBody>
          </p:sp>
        </mc:Fallback>
      </mc:AlternateContent>
      <p:graphicFrame>
        <p:nvGraphicFramePr>
          <p:cNvPr id="65" name="Object 12"/>
          <p:cNvGraphicFramePr>
            <a:graphicFrameLocks noChangeAspect="1"/>
          </p:cNvGraphicFramePr>
          <p:nvPr>
            <p:extLst/>
          </p:nvPr>
        </p:nvGraphicFramePr>
        <p:xfrm>
          <a:off x="6953250" y="3997325"/>
          <a:ext cx="2085975" cy="947738"/>
        </p:xfrm>
        <a:graphic>
          <a:graphicData uri="http://schemas.openxmlformats.org/presentationml/2006/ole">
            <mc:AlternateContent xmlns:mc="http://schemas.openxmlformats.org/markup-compatibility/2006">
              <mc:Choice xmlns:v="urn:schemas-microsoft-com:vml" Requires="v">
                <p:oleObj spid="_x0000_s79247" name="方程式" r:id="rId35" imgW="977760" imgH="444240" progId="Equation.3">
                  <p:embed/>
                </p:oleObj>
              </mc:Choice>
              <mc:Fallback>
                <p:oleObj name="方程式" r:id="rId35" imgW="977760" imgH="444240" progId="Equation.3">
                  <p:embed/>
                  <p:pic>
                    <p:nvPicPr>
                      <p:cNvPr id="0" name=""/>
                      <p:cNvPicPr>
                        <a:picLocks noChangeAspect="1" noChangeArrowheads="1"/>
                      </p:cNvPicPr>
                      <p:nvPr/>
                    </p:nvPicPr>
                    <p:blipFill>
                      <a:blip r:embed="rId36"/>
                      <a:srcRect/>
                      <a:stretch>
                        <a:fillRect/>
                      </a:stretch>
                    </p:blipFill>
                    <p:spPr bwMode="auto">
                      <a:xfrm>
                        <a:off x="6953250"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nvPr>
        </p:nvGraphicFramePr>
        <p:xfrm>
          <a:off x="6943725" y="4926013"/>
          <a:ext cx="2060575" cy="947737"/>
        </p:xfrm>
        <a:graphic>
          <a:graphicData uri="http://schemas.openxmlformats.org/presentationml/2006/ole">
            <mc:AlternateContent xmlns:mc="http://schemas.openxmlformats.org/markup-compatibility/2006">
              <mc:Choice xmlns:v="urn:schemas-microsoft-com:vml" Requires="v">
                <p:oleObj spid="_x0000_s79248" name="方程式" r:id="rId37" imgW="965160" imgH="444240" progId="Equation.3">
                  <p:embed/>
                </p:oleObj>
              </mc:Choice>
              <mc:Fallback>
                <p:oleObj name="方程式" r:id="rId37" imgW="965160" imgH="444240" progId="Equation.3">
                  <p:embed/>
                  <p:pic>
                    <p:nvPicPr>
                      <p:cNvPr id="0" name=""/>
                      <p:cNvPicPr>
                        <a:picLocks noChangeAspect="1" noChangeArrowheads="1"/>
                      </p:cNvPicPr>
                      <p:nvPr/>
                    </p:nvPicPr>
                    <p:blipFill>
                      <a:blip r:embed="rId38"/>
                      <a:srcRect/>
                      <a:stretch>
                        <a:fillRect/>
                      </a:stretch>
                    </p:blipFill>
                    <p:spPr bwMode="auto">
                      <a:xfrm>
                        <a:off x="6943725" y="4926013"/>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標題 1"/>
          <p:cNvSpPr>
            <a:spLocks noGrp="1"/>
          </p:cNvSpPr>
          <p:nvPr>
            <p:ph type="title"/>
          </p:nvPr>
        </p:nvSpPr>
        <p:spPr>
          <a:xfrm>
            <a:off x="836776" y="798846"/>
            <a:ext cx="8229600" cy="1066800"/>
          </a:xfrm>
        </p:spPr>
        <p:txBody>
          <a:bodyPr/>
          <a:lstStyle/>
          <a:p>
            <a:r>
              <a:rPr lang="en-US" altLang="zh-TW" b="1" dirty="0" err="1">
                <a:solidFill>
                  <a:srgbClr val="0000FF"/>
                </a:solidFill>
                <a:latin typeface="Arial" charset="0"/>
                <a:ea typeface="Arial" charset="0"/>
                <a:cs typeface="Arial" charset="0"/>
              </a:rPr>
              <a:t>Softmax</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58971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7377" y="457154"/>
            <a:ext cx="8229600" cy="1066800"/>
          </a:xfrm>
        </p:spPr>
        <p:txBody>
          <a:bodyPr/>
          <a:lstStyle/>
          <a:p>
            <a:r>
              <a:rPr lang="en-US" altLang="zh-TW" b="1" dirty="0">
                <a:solidFill>
                  <a:srgbClr val="0000FF"/>
                </a:solidFill>
                <a:latin typeface="Arial" charset="0"/>
                <a:ea typeface="Arial" charset="0"/>
                <a:cs typeface="Arial" charset="0"/>
              </a:rPr>
              <a:t>How to set network parameters</a:t>
            </a:r>
            <a:endParaRPr lang="zh-TW" altLang="en-US" b="1" dirty="0">
              <a:solidFill>
                <a:srgbClr val="0000FF"/>
              </a:solidFill>
              <a:latin typeface="Arial" charset="0"/>
              <a:ea typeface="Arial" charset="0"/>
              <a:cs typeface="Arial" charset="0"/>
            </a:endParaRPr>
          </a:p>
        </p:txBody>
      </p:sp>
      <p:pic>
        <p:nvPicPr>
          <p:cNvPr id="33" name="圖片 32"/>
          <p:cNvPicPr>
            <a:picLocks noChangeAspect="1"/>
          </p:cNvPicPr>
          <p:nvPr/>
        </p:nvPicPr>
        <p:blipFill>
          <a:blip r:embed="rId3"/>
          <a:stretch>
            <a:fillRect/>
          </a:stretch>
        </p:blipFill>
        <p:spPr>
          <a:xfrm>
            <a:off x="160018" y="2227843"/>
            <a:ext cx="2130022" cy="2116455"/>
          </a:xfrm>
          <a:prstGeom prst="rect">
            <a:avLst/>
          </a:prstGeom>
        </p:spPr>
      </p:pic>
      <p:sp>
        <p:nvSpPr>
          <p:cNvPr id="8" name="文字方塊 7"/>
          <p:cNvSpPr txBox="1"/>
          <p:nvPr/>
        </p:nvSpPr>
        <p:spPr>
          <a:xfrm>
            <a:off x="407377" y="4331325"/>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35" name="矩形 34"/>
          <p:cNvSpPr/>
          <p:nvPr/>
        </p:nvSpPr>
        <p:spPr>
          <a:xfrm>
            <a:off x="3702826" y="189712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2519723" y="192476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矩形 45"/>
          <p:cNvSpPr/>
          <p:nvPr/>
        </p:nvSpPr>
        <p:spPr>
          <a:xfrm>
            <a:off x="2588111" y="264245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2593929" y="20721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2606628" y="1976877"/>
          <a:ext cx="325438" cy="461962"/>
        </p:xfrm>
        <a:graphic>
          <a:graphicData uri="http://schemas.openxmlformats.org/presentationml/2006/ole">
            <mc:AlternateContent xmlns:mc="http://schemas.openxmlformats.org/markup-compatibility/2006">
              <mc:Choice xmlns:v="urn:schemas-microsoft-com:vml" Requires="v">
                <p:oleObj spid="_x0000_s12059"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606628" y="197687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2611924" y="2559606"/>
          <a:ext cx="352425" cy="461963"/>
        </p:xfrm>
        <a:graphic>
          <a:graphicData uri="http://schemas.openxmlformats.org/presentationml/2006/ole">
            <mc:AlternateContent xmlns:mc="http://schemas.openxmlformats.org/markup-compatibility/2006">
              <mc:Choice xmlns:v="urn:schemas-microsoft-com:vml" Requires="v">
                <p:oleObj spid="_x0000_s12060"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611924" y="255960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3799936" y="190812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3802278" y="268669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3790645" y="39147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3787898" y="333699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2597636" y="40402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nvPr>
        </p:nvGraphicFramePr>
        <p:xfrm>
          <a:off x="2525713" y="3943446"/>
          <a:ext cx="544512" cy="488950"/>
        </p:xfrm>
        <a:graphic>
          <a:graphicData uri="http://schemas.openxmlformats.org/presentationml/2006/ole">
            <mc:AlternateContent xmlns:mc="http://schemas.openxmlformats.org/markup-compatibility/2006">
              <mc:Choice xmlns:v="urn:schemas-microsoft-com:vml" Requires="v">
                <p:oleObj spid="_x0000_s12061"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2525713" y="394344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2473568" y="332515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5027143" y="18495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5044766" y="2635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5056946" y="389133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4374094" y="219520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4374094" y="29869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4364803" y="420892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4376436" y="219520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4374094" y="219520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4374094" y="219520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4376436" y="297377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4364803" y="219520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4364803" y="297377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940536" y="219520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936829" y="224357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936829" y="224357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964349" y="219520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931011" y="281390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931011" y="281390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002508" y="219520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976139" y="297377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976139" y="418837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手繪多邊形 11"/>
          <p:cNvSpPr/>
          <p:nvPr/>
        </p:nvSpPr>
        <p:spPr>
          <a:xfrm>
            <a:off x="285750" y="1986158"/>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13"/>
          <p:cNvSpPr/>
          <p:nvPr/>
        </p:nvSpPr>
        <p:spPr>
          <a:xfrm>
            <a:off x="419100" y="2159099"/>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21"/>
          <p:cNvSpPr/>
          <p:nvPr/>
        </p:nvSpPr>
        <p:spPr>
          <a:xfrm>
            <a:off x="2152650" y="4202208"/>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267120" y="5215631"/>
            <a:ext cx="1847737"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sp>
        <p:nvSpPr>
          <p:cNvPr id="121" name="矩形 120"/>
          <p:cNvSpPr/>
          <p:nvPr/>
        </p:nvSpPr>
        <p:spPr>
          <a:xfrm>
            <a:off x="6860098" y="19093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23" name="直線單箭頭接點 122"/>
          <p:cNvCxnSpPr/>
          <p:nvPr/>
        </p:nvCxnSpPr>
        <p:spPr>
          <a:xfrm>
            <a:off x="6166378" y="2945542"/>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6275694" y="4191432"/>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6142494" y="2166739"/>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rot="5400000">
            <a:off x="6802288" y="341037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1" name="文字方塊 130"/>
          <p:cNvSpPr txBox="1"/>
          <p:nvPr/>
        </p:nvSpPr>
        <p:spPr>
          <a:xfrm>
            <a:off x="6871381" y="1891558"/>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2" name="文字方塊 131"/>
          <p:cNvSpPr txBox="1"/>
          <p:nvPr/>
        </p:nvSpPr>
        <p:spPr>
          <a:xfrm>
            <a:off x="6892479" y="269986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3" name="文字方塊 132"/>
          <p:cNvSpPr txBox="1"/>
          <p:nvPr/>
        </p:nvSpPr>
        <p:spPr>
          <a:xfrm>
            <a:off x="6860098" y="3956010"/>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137" name="矩形 136"/>
          <p:cNvSpPr/>
          <p:nvPr/>
        </p:nvSpPr>
        <p:spPr>
          <a:xfrm>
            <a:off x="6819698" y="199922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138" name="矩形 137"/>
          <p:cNvSpPr/>
          <p:nvPr/>
        </p:nvSpPr>
        <p:spPr>
          <a:xfrm>
            <a:off x="6819698" y="272363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139" name="矩形 138"/>
          <p:cNvSpPr/>
          <p:nvPr/>
        </p:nvSpPr>
        <p:spPr>
          <a:xfrm>
            <a:off x="6800851" y="3992895"/>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140" name="文字方塊 139"/>
          <p:cNvSpPr txBox="1"/>
          <p:nvPr/>
        </p:nvSpPr>
        <p:spPr>
          <a:xfrm>
            <a:off x="5106207" y="5263647"/>
            <a:ext cx="3466655" cy="461665"/>
          </a:xfrm>
          <a:prstGeom prst="rect">
            <a:avLst/>
          </a:prstGeom>
          <a:noFill/>
        </p:spPr>
        <p:txBody>
          <a:bodyPr wrap="none" rtlCol="0">
            <a:spAutoFit/>
          </a:bodyPr>
          <a:lstStyle/>
          <a:p>
            <a:r>
              <a:rPr lang="en-US" altLang="zh-TW" sz="2400" dirty="0"/>
              <a:t>y</a:t>
            </a:r>
            <a:r>
              <a:rPr lang="en-US" altLang="zh-TW" sz="2400" baseline="-25000" dirty="0"/>
              <a:t>1</a:t>
            </a:r>
            <a:r>
              <a:rPr lang="en-US" altLang="zh-TW" sz="2400" dirty="0"/>
              <a:t> has the maximum value</a:t>
            </a:r>
            <a:endParaRPr lang="zh-TW" altLang="en-US" sz="2400" dirty="0"/>
          </a:p>
        </p:txBody>
      </p:sp>
      <mc:AlternateContent xmlns:mc="http://schemas.openxmlformats.org/markup-compatibility/2006" xmlns:a14="http://schemas.microsoft.com/office/drawing/2010/main">
        <mc:Choice Requires="a14">
          <p:sp>
            <p:nvSpPr>
              <p:cNvPr id="141" name="文字方塊 140"/>
              <p:cNvSpPr txBox="1"/>
              <p:nvPr/>
            </p:nvSpPr>
            <p:spPr>
              <a:xfrm>
                <a:off x="2251228" y="4640618"/>
                <a:ext cx="5648726" cy="461665"/>
              </a:xfrm>
              <a:prstGeom prst="rect">
                <a:avLst/>
              </a:prstGeom>
              <a:noFill/>
            </p:spPr>
            <p:txBody>
              <a:bodyPr wrap="none" rtlCol="0">
                <a:spAutoFit/>
              </a:bodyPr>
              <a:lstStyle/>
              <a:p>
                <a:r>
                  <a:rPr lang="en-US" altLang="zh-TW" sz="2400" dirty="0"/>
                  <a:t>Set the network parameters </a:t>
                </a:r>
                <a14:m>
                  <m:oMath xmlns:m="http://schemas.openxmlformats.org/officeDocument/2006/math">
                    <m:r>
                      <a:rPr lang="zh-TW" altLang="en-US" sz="2400" i="1" smtClean="0">
                        <a:latin typeface="Cambria Math" panose="02040503050406030204" pitchFamily="18" charset="0"/>
                      </a:rPr>
                      <m:t>𝜃</m:t>
                    </m:r>
                  </m:oMath>
                </a14:m>
                <a:r>
                  <a:rPr lang="en-US" altLang="zh-TW" sz="2400" dirty="0"/>
                  <a:t> such that ……</a:t>
                </a:r>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2251228" y="4640618"/>
                <a:ext cx="5648726" cy="461665"/>
              </a:xfrm>
              <a:prstGeom prst="rect">
                <a:avLst/>
              </a:prstGeom>
              <a:blipFill rotWithShape="0">
                <a:blip r:embed="rId10"/>
                <a:stretch>
                  <a:fillRect l="-1618" t="-10526" r="-863" b="-28947"/>
                </a:stretch>
              </a:blipFill>
            </p:spPr>
            <p:txBody>
              <a:bodyPr/>
              <a:lstStyle/>
              <a:p>
                <a:r>
                  <a:rPr lang="zh-TW" altLang="en-US">
                    <a:noFill/>
                  </a:rPr>
                  <a:t> </a:t>
                </a:r>
              </a:p>
            </p:txBody>
          </p:sp>
        </mc:Fallback>
      </mc:AlternateContent>
      <p:pic>
        <p:nvPicPr>
          <p:cNvPr id="142" name="圖片 141"/>
          <p:cNvPicPr>
            <a:picLocks noChangeAspect="1"/>
          </p:cNvPicPr>
          <p:nvPr/>
        </p:nvPicPr>
        <p:blipFill>
          <a:blip r:embed="rId11"/>
          <a:stretch>
            <a:fillRect/>
          </a:stretch>
        </p:blipFill>
        <p:spPr>
          <a:xfrm>
            <a:off x="3851677" y="5215631"/>
            <a:ext cx="574872" cy="581143"/>
          </a:xfrm>
          <a:prstGeom prst="rect">
            <a:avLst/>
          </a:prstGeom>
          <a:ln w="38100">
            <a:solidFill>
              <a:schemeClr val="tx1"/>
            </a:solidFill>
          </a:ln>
        </p:spPr>
      </p:pic>
      <p:sp>
        <p:nvSpPr>
          <p:cNvPr id="143" name="文字方塊 142"/>
          <p:cNvSpPr txBox="1"/>
          <p:nvPr/>
        </p:nvSpPr>
        <p:spPr>
          <a:xfrm>
            <a:off x="2867621" y="5240015"/>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44" name="向右箭號 143"/>
          <p:cNvSpPr/>
          <p:nvPr/>
        </p:nvSpPr>
        <p:spPr>
          <a:xfrm>
            <a:off x="4570509" y="5360426"/>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45" name="文字方塊 144"/>
          <p:cNvSpPr txBox="1"/>
          <p:nvPr/>
        </p:nvSpPr>
        <p:spPr>
          <a:xfrm>
            <a:off x="5106207" y="5996123"/>
            <a:ext cx="3466655" cy="461665"/>
          </a:xfrm>
          <a:prstGeom prst="rect">
            <a:avLst/>
          </a:prstGeom>
          <a:noFill/>
        </p:spPr>
        <p:txBody>
          <a:bodyPr wrap="none" rtlCol="0">
            <a:spAutoFit/>
          </a:bodyPr>
          <a:lstStyle/>
          <a:p>
            <a:r>
              <a:rPr lang="en-US" altLang="zh-TW" sz="2400" dirty="0"/>
              <a:t>y</a:t>
            </a:r>
            <a:r>
              <a:rPr lang="en-US" altLang="zh-TW" sz="2400" baseline="-25000" dirty="0"/>
              <a:t>2</a:t>
            </a:r>
            <a:r>
              <a:rPr lang="en-US" altLang="zh-TW" sz="2400" dirty="0"/>
              <a:t> has the maximum value</a:t>
            </a:r>
            <a:endParaRPr lang="zh-TW" altLang="en-US" sz="2400" dirty="0"/>
          </a:p>
        </p:txBody>
      </p:sp>
      <p:sp>
        <p:nvSpPr>
          <p:cNvPr id="146" name="文字方塊 145"/>
          <p:cNvSpPr txBox="1"/>
          <p:nvPr/>
        </p:nvSpPr>
        <p:spPr>
          <a:xfrm>
            <a:off x="2867621" y="5972491"/>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47" name="向右箭號 146"/>
          <p:cNvSpPr/>
          <p:nvPr/>
        </p:nvSpPr>
        <p:spPr>
          <a:xfrm>
            <a:off x="4570509" y="609290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48" name="圖片 147"/>
          <p:cNvPicPr>
            <a:picLocks noChangeAspect="1"/>
          </p:cNvPicPr>
          <p:nvPr/>
        </p:nvPicPr>
        <p:blipFill>
          <a:blip r:embed="rId12"/>
          <a:stretch>
            <a:fillRect/>
          </a:stretch>
        </p:blipFill>
        <p:spPr>
          <a:xfrm>
            <a:off x="3828206" y="5948719"/>
            <a:ext cx="605932" cy="601556"/>
          </a:xfrm>
          <a:prstGeom prst="rect">
            <a:avLst/>
          </a:prstGeom>
          <a:ln w="38100">
            <a:solidFill>
              <a:schemeClr val="tx1"/>
            </a:solidFill>
          </a:ln>
        </p:spPr>
      </p:pic>
      <p:sp>
        <p:nvSpPr>
          <p:cNvPr id="149" name="文字方塊 148"/>
          <p:cNvSpPr txBox="1"/>
          <p:nvPr/>
        </p:nvSpPr>
        <p:spPr>
          <a:xfrm>
            <a:off x="7653717" y="19195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150" name="文字方塊 149"/>
          <p:cNvSpPr txBox="1"/>
          <p:nvPr/>
        </p:nvSpPr>
        <p:spPr>
          <a:xfrm>
            <a:off x="7668337" y="273927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151" name="文字方塊 150"/>
          <p:cNvSpPr txBox="1"/>
          <p:nvPr/>
        </p:nvSpPr>
        <p:spPr>
          <a:xfrm>
            <a:off x="7680584" y="3966147"/>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153" name="矩形 152"/>
          <p:cNvSpPr/>
          <p:nvPr/>
        </p:nvSpPr>
        <p:spPr>
          <a:xfrm>
            <a:off x="2251228" y="4635910"/>
            <a:ext cx="6587972" cy="204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p:cNvSpPr/>
          <p:nvPr/>
        </p:nvSpPr>
        <p:spPr>
          <a:xfrm rot="5400000">
            <a:off x="4731530" y="2959620"/>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Softmax</a:t>
            </a:r>
            <a:endParaRPr lang="zh-TW" altLang="en-US" sz="2800" dirty="0"/>
          </a:p>
        </p:txBody>
      </p:sp>
      <mc:AlternateContent xmlns:mc="http://schemas.openxmlformats.org/markup-compatibility/2006" xmlns:a14="http://schemas.microsoft.com/office/drawing/2010/main">
        <mc:Choice Requires="a14">
          <p:sp>
            <p:nvSpPr>
              <p:cNvPr id="3" name="文字方塊 2"/>
              <p:cNvSpPr txBox="1"/>
              <p:nvPr/>
            </p:nvSpPr>
            <p:spPr>
              <a:xfrm>
                <a:off x="3081028" y="1425674"/>
                <a:ext cx="4765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𝐿</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𝐿</m:t>
                              </m:r>
                            </m:sup>
                          </m:sSup>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081028" y="1425674"/>
                <a:ext cx="4765151" cy="430887"/>
              </a:xfrm>
              <a:prstGeom prst="rect">
                <a:avLst/>
              </a:prstGeom>
              <a:blipFill rotWithShape="0">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18037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51080" y="915214"/>
            <a:ext cx="8229600" cy="1066800"/>
          </a:xfrm>
        </p:spPr>
        <p:txBody>
          <a:bodyPr/>
          <a:lstStyle/>
          <a:p>
            <a:r>
              <a:rPr lang="en-US" altLang="zh-TW" b="1" dirty="0">
                <a:solidFill>
                  <a:srgbClr val="0000FF"/>
                </a:solidFill>
                <a:latin typeface="Arial" charset="0"/>
                <a:ea typeface="Arial" charset="0"/>
                <a:cs typeface="Arial" charset="0"/>
              </a:rPr>
              <a:t>Training Data</a:t>
            </a:r>
            <a:endParaRPr lang="zh-TW" altLang="en-US" b="1" dirty="0">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457200" y="1828800"/>
            <a:ext cx="8229600" cy="4325112"/>
          </a:xfrm>
        </p:spPr>
        <p:txBody>
          <a:bodyPr/>
          <a:lstStyle/>
          <a:p>
            <a:r>
              <a:rPr lang="en-US" altLang="zh-TW" dirty="0"/>
              <a:t>Preparing training data: images and their labels</a:t>
            </a:r>
          </a:p>
          <a:p>
            <a:endParaRPr lang="zh-TW" altLang="en-US" dirty="0"/>
          </a:p>
        </p:txBody>
      </p:sp>
      <p:sp>
        <p:nvSpPr>
          <p:cNvPr id="4" name="矩形 3"/>
          <p:cNvSpPr/>
          <p:nvPr/>
        </p:nvSpPr>
        <p:spPr>
          <a:xfrm>
            <a:off x="2047089" y="5414706"/>
            <a:ext cx="5049822" cy="9054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Using the training data to find the network parameters.</a:t>
            </a:r>
            <a:endParaRPr lang="zh-TW" altLang="en-US" sz="2800" dirty="0"/>
          </a:p>
        </p:txBody>
      </p:sp>
      <p:pic>
        <p:nvPicPr>
          <p:cNvPr id="5" name="圖片 4"/>
          <p:cNvPicPr preferRelativeResize="0">
            <a:picLocks/>
          </p:cNvPicPr>
          <p:nvPr/>
        </p:nvPicPr>
        <p:blipFill>
          <a:blip r:embed="rId2"/>
          <a:stretch>
            <a:fillRect/>
          </a:stretch>
        </p:blipFill>
        <p:spPr>
          <a:xfrm>
            <a:off x="1516094" y="2815203"/>
            <a:ext cx="720000" cy="720000"/>
          </a:xfrm>
          <a:prstGeom prst="rect">
            <a:avLst/>
          </a:prstGeom>
          <a:ln w="38100">
            <a:solidFill>
              <a:schemeClr val="tx1"/>
            </a:solidFill>
          </a:ln>
        </p:spPr>
      </p:pic>
      <p:pic>
        <p:nvPicPr>
          <p:cNvPr id="6" name="圖片 5"/>
          <p:cNvPicPr preferRelativeResize="0">
            <a:picLocks/>
          </p:cNvPicPr>
          <p:nvPr/>
        </p:nvPicPr>
        <p:blipFill>
          <a:blip r:embed="rId3"/>
          <a:stretch>
            <a:fillRect/>
          </a:stretch>
        </p:blipFill>
        <p:spPr>
          <a:xfrm>
            <a:off x="3140987" y="2815203"/>
            <a:ext cx="720000" cy="720000"/>
          </a:xfrm>
          <a:prstGeom prst="rect">
            <a:avLst/>
          </a:prstGeom>
          <a:ln w="38100">
            <a:solidFill>
              <a:schemeClr val="tx1"/>
            </a:solidFill>
          </a:ln>
        </p:spPr>
      </p:pic>
      <p:pic>
        <p:nvPicPr>
          <p:cNvPr id="7" name="圖片 6"/>
          <p:cNvPicPr preferRelativeResize="0">
            <a:picLocks/>
          </p:cNvPicPr>
          <p:nvPr/>
        </p:nvPicPr>
        <p:blipFill>
          <a:blip r:embed="rId4"/>
          <a:stretch>
            <a:fillRect/>
          </a:stretch>
        </p:blipFill>
        <p:spPr>
          <a:xfrm>
            <a:off x="4765880" y="2815203"/>
            <a:ext cx="720000" cy="720000"/>
          </a:xfrm>
          <a:prstGeom prst="rect">
            <a:avLst/>
          </a:prstGeom>
          <a:ln w="38100">
            <a:solidFill>
              <a:schemeClr val="tx1"/>
            </a:solidFill>
          </a:ln>
        </p:spPr>
      </p:pic>
      <p:pic>
        <p:nvPicPr>
          <p:cNvPr id="8" name="圖片 7"/>
          <p:cNvPicPr preferRelativeResize="0">
            <a:picLocks/>
          </p:cNvPicPr>
          <p:nvPr/>
        </p:nvPicPr>
        <p:blipFill>
          <a:blip r:embed="rId5"/>
          <a:stretch>
            <a:fillRect/>
          </a:stretch>
        </p:blipFill>
        <p:spPr>
          <a:xfrm>
            <a:off x="6390772" y="2815203"/>
            <a:ext cx="720000" cy="720000"/>
          </a:xfrm>
          <a:prstGeom prst="rect">
            <a:avLst/>
          </a:prstGeom>
          <a:ln w="38100">
            <a:solidFill>
              <a:schemeClr val="tx1"/>
            </a:solidFill>
          </a:ln>
        </p:spPr>
      </p:pic>
      <p:pic>
        <p:nvPicPr>
          <p:cNvPr id="9" name="圖片 8"/>
          <p:cNvPicPr preferRelativeResize="0">
            <a:picLocks/>
          </p:cNvPicPr>
          <p:nvPr/>
        </p:nvPicPr>
        <p:blipFill>
          <a:blip r:embed="rId6"/>
          <a:stretch>
            <a:fillRect/>
          </a:stretch>
        </p:blipFill>
        <p:spPr>
          <a:xfrm>
            <a:off x="1515051" y="4169063"/>
            <a:ext cx="720000" cy="720000"/>
          </a:xfrm>
          <a:prstGeom prst="rect">
            <a:avLst/>
          </a:prstGeom>
          <a:ln w="38100">
            <a:solidFill>
              <a:schemeClr val="tx1"/>
            </a:solidFill>
          </a:ln>
        </p:spPr>
      </p:pic>
      <p:pic>
        <p:nvPicPr>
          <p:cNvPr id="10" name="圖片 9"/>
          <p:cNvPicPr preferRelativeResize="0">
            <a:picLocks/>
          </p:cNvPicPr>
          <p:nvPr/>
        </p:nvPicPr>
        <p:blipFill>
          <a:blip r:embed="rId7"/>
          <a:stretch>
            <a:fillRect/>
          </a:stretch>
        </p:blipFill>
        <p:spPr>
          <a:xfrm>
            <a:off x="3140987" y="4169063"/>
            <a:ext cx="720000" cy="720000"/>
          </a:xfrm>
          <a:prstGeom prst="rect">
            <a:avLst/>
          </a:prstGeom>
          <a:ln w="38100">
            <a:solidFill>
              <a:schemeClr val="tx1"/>
            </a:solidFill>
          </a:ln>
        </p:spPr>
      </p:pic>
      <p:pic>
        <p:nvPicPr>
          <p:cNvPr id="11" name="圖片 10"/>
          <p:cNvPicPr preferRelativeResize="0">
            <a:picLocks/>
          </p:cNvPicPr>
          <p:nvPr/>
        </p:nvPicPr>
        <p:blipFill>
          <a:blip r:embed="rId8"/>
          <a:stretch>
            <a:fillRect/>
          </a:stretch>
        </p:blipFill>
        <p:spPr>
          <a:xfrm>
            <a:off x="4766923" y="4169063"/>
            <a:ext cx="720000" cy="720000"/>
          </a:xfrm>
          <a:prstGeom prst="rect">
            <a:avLst/>
          </a:prstGeom>
          <a:ln w="38100">
            <a:solidFill>
              <a:schemeClr val="tx1"/>
            </a:solidFill>
          </a:ln>
        </p:spPr>
      </p:pic>
      <p:pic>
        <p:nvPicPr>
          <p:cNvPr id="12" name="圖片 11"/>
          <p:cNvPicPr preferRelativeResize="0">
            <a:picLocks/>
          </p:cNvPicPr>
          <p:nvPr/>
        </p:nvPicPr>
        <p:blipFill>
          <a:blip r:embed="rId9"/>
          <a:stretch>
            <a:fillRect/>
          </a:stretch>
        </p:blipFill>
        <p:spPr>
          <a:xfrm>
            <a:off x="6392858" y="4169063"/>
            <a:ext cx="720000" cy="720000"/>
          </a:xfrm>
          <a:prstGeom prst="rect">
            <a:avLst/>
          </a:prstGeom>
          <a:ln w="38100">
            <a:solidFill>
              <a:schemeClr val="tx1"/>
            </a:solidFill>
          </a:ln>
        </p:spPr>
      </p:pic>
      <p:sp>
        <p:nvSpPr>
          <p:cNvPr id="13" name="文字方塊 12"/>
          <p:cNvSpPr txBox="1"/>
          <p:nvPr/>
        </p:nvSpPr>
        <p:spPr>
          <a:xfrm>
            <a:off x="2232965" y="2974693"/>
            <a:ext cx="654853" cy="523220"/>
          </a:xfrm>
          <a:prstGeom prst="rect">
            <a:avLst/>
          </a:prstGeom>
          <a:noFill/>
        </p:spPr>
        <p:txBody>
          <a:bodyPr wrap="square" rtlCol="0">
            <a:spAutoFit/>
          </a:bodyPr>
          <a:lstStyle/>
          <a:p>
            <a:r>
              <a:rPr lang="en-US" altLang="zh-TW" sz="2800" dirty="0"/>
              <a:t>“5”</a:t>
            </a:r>
            <a:endParaRPr lang="zh-TW" altLang="en-US" sz="2800" dirty="0"/>
          </a:p>
        </p:txBody>
      </p:sp>
      <p:sp>
        <p:nvSpPr>
          <p:cNvPr id="14" name="文字方塊 13"/>
          <p:cNvSpPr txBox="1"/>
          <p:nvPr/>
        </p:nvSpPr>
        <p:spPr>
          <a:xfrm>
            <a:off x="3858901" y="2963143"/>
            <a:ext cx="654853" cy="523220"/>
          </a:xfrm>
          <a:prstGeom prst="rect">
            <a:avLst/>
          </a:prstGeom>
          <a:noFill/>
        </p:spPr>
        <p:txBody>
          <a:bodyPr wrap="square" rtlCol="0">
            <a:spAutoFit/>
          </a:bodyPr>
          <a:lstStyle/>
          <a:p>
            <a:r>
              <a:rPr lang="en-US" altLang="zh-TW" sz="2800" dirty="0"/>
              <a:t>“0”</a:t>
            </a:r>
            <a:endParaRPr lang="zh-TW" altLang="en-US" sz="2800" dirty="0"/>
          </a:p>
        </p:txBody>
      </p:sp>
      <p:sp>
        <p:nvSpPr>
          <p:cNvPr id="15" name="文字方塊 14"/>
          <p:cNvSpPr txBox="1"/>
          <p:nvPr/>
        </p:nvSpPr>
        <p:spPr>
          <a:xfrm>
            <a:off x="5509359" y="2963143"/>
            <a:ext cx="654853" cy="523220"/>
          </a:xfrm>
          <a:prstGeom prst="rect">
            <a:avLst/>
          </a:prstGeom>
          <a:noFill/>
        </p:spPr>
        <p:txBody>
          <a:bodyPr wrap="square" rtlCol="0">
            <a:spAutoFit/>
          </a:bodyPr>
          <a:lstStyle/>
          <a:p>
            <a:r>
              <a:rPr lang="en-US" altLang="zh-TW" sz="2800" dirty="0"/>
              <a:t>“4”</a:t>
            </a:r>
            <a:endParaRPr lang="zh-TW" altLang="en-US" sz="2800" dirty="0"/>
          </a:p>
        </p:txBody>
      </p:sp>
      <p:sp>
        <p:nvSpPr>
          <p:cNvPr id="16" name="文字方塊 15"/>
          <p:cNvSpPr txBox="1"/>
          <p:nvPr/>
        </p:nvSpPr>
        <p:spPr>
          <a:xfrm>
            <a:off x="7126536" y="2960615"/>
            <a:ext cx="654853" cy="523220"/>
          </a:xfrm>
          <a:prstGeom prst="rect">
            <a:avLst/>
          </a:prstGeom>
          <a:noFill/>
        </p:spPr>
        <p:txBody>
          <a:bodyPr wrap="square" rtlCol="0">
            <a:spAutoFit/>
          </a:bodyPr>
          <a:lstStyle/>
          <a:p>
            <a:r>
              <a:rPr lang="en-US" altLang="zh-TW" sz="2800" dirty="0"/>
              <a:t>“1”</a:t>
            </a:r>
            <a:endParaRPr lang="zh-TW" altLang="en-US" sz="2800" dirty="0"/>
          </a:p>
        </p:txBody>
      </p:sp>
      <p:sp>
        <p:nvSpPr>
          <p:cNvPr id="17" name="文字方塊 16"/>
          <p:cNvSpPr txBox="1"/>
          <p:nvPr/>
        </p:nvSpPr>
        <p:spPr>
          <a:xfrm>
            <a:off x="7128622" y="4324036"/>
            <a:ext cx="654853" cy="523220"/>
          </a:xfrm>
          <a:prstGeom prst="rect">
            <a:avLst/>
          </a:prstGeom>
          <a:noFill/>
        </p:spPr>
        <p:txBody>
          <a:bodyPr wrap="square" rtlCol="0">
            <a:spAutoFit/>
          </a:bodyPr>
          <a:lstStyle/>
          <a:p>
            <a:r>
              <a:rPr lang="en-US" altLang="zh-TW" sz="2800" dirty="0"/>
              <a:t>“3”</a:t>
            </a:r>
            <a:endParaRPr lang="zh-TW" altLang="en-US" sz="2800" dirty="0"/>
          </a:p>
        </p:txBody>
      </p:sp>
      <p:sp>
        <p:nvSpPr>
          <p:cNvPr id="18" name="文字方塊 17"/>
          <p:cNvSpPr txBox="1"/>
          <p:nvPr/>
        </p:nvSpPr>
        <p:spPr>
          <a:xfrm>
            <a:off x="5511445" y="4350478"/>
            <a:ext cx="654853" cy="523220"/>
          </a:xfrm>
          <a:prstGeom prst="rect">
            <a:avLst/>
          </a:prstGeom>
          <a:noFill/>
        </p:spPr>
        <p:txBody>
          <a:bodyPr wrap="square" rtlCol="0">
            <a:spAutoFit/>
          </a:bodyPr>
          <a:lstStyle/>
          <a:p>
            <a:r>
              <a:rPr lang="en-US" altLang="zh-TW" sz="2800" dirty="0"/>
              <a:t>“1”</a:t>
            </a:r>
            <a:endParaRPr lang="zh-TW" altLang="en-US" sz="2800" dirty="0"/>
          </a:p>
        </p:txBody>
      </p:sp>
      <p:sp>
        <p:nvSpPr>
          <p:cNvPr id="19" name="文字方塊 18"/>
          <p:cNvSpPr txBox="1"/>
          <p:nvPr/>
        </p:nvSpPr>
        <p:spPr>
          <a:xfrm>
            <a:off x="3860987" y="4329092"/>
            <a:ext cx="654853" cy="523220"/>
          </a:xfrm>
          <a:prstGeom prst="rect">
            <a:avLst/>
          </a:prstGeom>
          <a:noFill/>
        </p:spPr>
        <p:txBody>
          <a:bodyPr wrap="square" rtlCol="0">
            <a:spAutoFit/>
          </a:bodyPr>
          <a:lstStyle/>
          <a:p>
            <a:r>
              <a:rPr lang="en-US" altLang="zh-TW" sz="2800" dirty="0"/>
              <a:t>“2”</a:t>
            </a:r>
            <a:endParaRPr lang="zh-TW" altLang="en-US" sz="2800" dirty="0"/>
          </a:p>
        </p:txBody>
      </p:sp>
      <p:sp>
        <p:nvSpPr>
          <p:cNvPr id="20" name="文字方塊 19"/>
          <p:cNvSpPr txBox="1"/>
          <p:nvPr/>
        </p:nvSpPr>
        <p:spPr>
          <a:xfrm>
            <a:off x="2235051" y="4350478"/>
            <a:ext cx="654853" cy="523220"/>
          </a:xfrm>
          <a:prstGeom prst="rect">
            <a:avLst/>
          </a:prstGeom>
          <a:noFill/>
        </p:spPr>
        <p:txBody>
          <a:bodyPr wrap="square" rtlCol="0">
            <a:spAutoFit/>
          </a:bodyPr>
          <a:lstStyle/>
          <a:p>
            <a:r>
              <a:rPr lang="en-US" altLang="zh-TW" sz="2800" dirty="0"/>
              <a:t>“9”</a:t>
            </a:r>
            <a:endParaRPr lang="zh-TW" altLang="en-US" sz="2800" dirty="0"/>
          </a:p>
        </p:txBody>
      </p:sp>
    </p:spTree>
    <p:extLst>
      <p:ext uri="{BB962C8B-B14F-4D97-AF65-F5344CB8AC3E}">
        <p14:creationId xmlns:p14="http://schemas.microsoft.com/office/powerpoint/2010/main" val="1154988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Cost</a:t>
            </a:r>
            <a:endParaRPr lang="zh-TW" altLang="en-US" dirty="0"/>
          </a:p>
        </p:txBody>
      </p:sp>
      <p:sp>
        <p:nvSpPr>
          <p:cNvPr id="34" name="矩形 33"/>
          <p:cNvSpPr/>
          <p:nvPr/>
        </p:nvSpPr>
        <p:spPr>
          <a:xfrm>
            <a:off x="5960212" y="261786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02940" y="260560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19837" y="263324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66492" y="365402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75808" y="489991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42608" y="287521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688225" y="335093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694043" y="2780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1706742" y="2685355"/>
          <a:ext cx="325438" cy="461962"/>
        </p:xfrm>
        <a:graphic>
          <a:graphicData uri="http://schemas.openxmlformats.org/presentationml/2006/ole">
            <mc:AlternateContent xmlns:mc="http://schemas.openxmlformats.org/markup-compatibility/2006">
              <mc:Choice xmlns:v="urn:schemas-microsoft-com:vml" Requires="v">
                <p:oleObj spid="_x0000_s13083"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706742" y="268535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1712038" y="3268084"/>
          <a:ext cx="352425" cy="461963"/>
        </p:xfrm>
        <a:graphic>
          <a:graphicData uri="http://schemas.openxmlformats.org/presentationml/2006/ole">
            <mc:AlternateContent xmlns:mc="http://schemas.openxmlformats.org/markup-compatibility/2006">
              <mc:Choice xmlns:v="urn:schemas-microsoft-com:vml" Requires="v">
                <p:oleObj spid="_x0000_s13084"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712038" y="326808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00050" y="261660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02392" y="339517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890759" y="462318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888012" y="40454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697750" y="474869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nvPr>
        </p:nvGraphicFramePr>
        <p:xfrm>
          <a:off x="1625827" y="4651924"/>
          <a:ext cx="544512" cy="488950"/>
        </p:xfrm>
        <a:graphic>
          <a:graphicData uri="http://schemas.openxmlformats.org/presentationml/2006/ole">
            <mc:AlternateContent xmlns:mc="http://schemas.openxmlformats.org/markup-compatibility/2006">
              <mc:Choice xmlns:v="urn:schemas-microsoft-com:vml" Requires="v">
                <p:oleObj spid="_x0000_s13085"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1625827" y="465192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73682" y="40336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27257" y="25580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44880" y="33435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57060" y="459980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74208" y="290368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74208" y="369543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64917" y="491740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76550" y="290368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74208" y="290368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74208" y="290368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76550" y="368225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64917" y="290368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64917" y="368225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40650" y="290368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36943" y="295205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36943" y="295205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64463" y="290368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31125" y="352238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31125" y="352238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02622" y="290368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76253" y="368225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76253" y="489685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02402" y="411885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71495" y="260003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5992593" y="340834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60212" y="466448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22534" y="368027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841544" y="3934728"/>
            <a:ext cx="101427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97" name="矩形 96"/>
          <p:cNvSpPr/>
          <p:nvPr/>
        </p:nvSpPr>
        <p:spPr>
          <a:xfrm>
            <a:off x="5964640" y="2675422"/>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0.2</a:t>
            </a:r>
            <a:endParaRPr lang="zh-TW" altLang="en-US" sz="2000" dirty="0"/>
          </a:p>
        </p:txBody>
      </p:sp>
      <p:sp>
        <p:nvSpPr>
          <p:cNvPr id="100" name="矩形 99"/>
          <p:cNvSpPr/>
          <p:nvPr/>
        </p:nvSpPr>
        <p:spPr>
          <a:xfrm>
            <a:off x="5964641" y="346100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0.1</a:t>
            </a:r>
            <a:endParaRPr lang="zh-TW" altLang="en-US" sz="2000" dirty="0"/>
          </a:p>
        </p:txBody>
      </p:sp>
      <p:sp>
        <p:nvSpPr>
          <p:cNvPr id="101" name="矩形 100"/>
          <p:cNvSpPr/>
          <p:nvPr/>
        </p:nvSpPr>
        <p:spPr>
          <a:xfrm>
            <a:off x="5960212" y="4701373"/>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0.5</a:t>
            </a:r>
            <a:endParaRPr lang="zh-TW" altLang="en-US" sz="2000" dirty="0"/>
          </a:p>
        </p:txBody>
      </p:sp>
      <p:pic>
        <p:nvPicPr>
          <p:cNvPr id="102" name="圖片 101"/>
          <p:cNvPicPr preferRelativeResize="0">
            <a:picLocks/>
          </p:cNvPicPr>
          <p:nvPr/>
        </p:nvPicPr>
        <p:blipFill>
          <a:blip r:embed="rId10"/>
          <a:stretch>
            <a:fillRect/>
          </a:stretch>
        </p:blipFill>
        <p:spPr>
          <a:xfrm>
            <a:off x="3875875" y="1658335"/>
            <a:ext cx="720000" cy="720000"/>
          </a:xfrm>
          <a:prstGeom prst="rect">
            <a:avLst/>
          </a:prstGeom>
          <a:ln w="38100">
            <a:solidFill>
              <a:schemeClr val="tx1"/>
            </a:solidFill>
          </a:ln>
        </p:spPr>
      </p:pic>
      <p:sp>
        <p:nvSpPr>
          <p:cNvPr id="103" name="文字方塊 102"/>
          <p:cNvSpPr txBox="1"/>
          <p:nvPr/>
        </p:nvSpPr>
        <p:spPr>
          <a:xfrm>
            <a:off x="4678601" y="1747396"/>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10"/>
          <a:stretch>
            <a:fillRect/>
          </a:stretch>
        </p:blipFill>
        <p:spPr>
          <a:xfrm>
            <a:off x="602038" y="3609330"/>
            <a:ext cx="720000" cy="720000"/>
          </a:xfrm>
          <a:prstGeom prst="rect">
            <a:avLst/>
          </a:prstGeom>
          <a:ln w="38100">
            <a:solidFill>
              <a:schemeClr val="tx1"/>
            </a:solidFill>
          </a:ln>
        </p:spPr>
      </p:pic>
      <p:grpSp>
        <p:nvGrpSpPr>
          <p:cNvPr id="11" name="群組 10"/>
          <p:cNvGrpSpPr/>
          <p:nvPr/>
        </p:nvGrpSpPr>
        <p:grpSpPr>
          <a:xfrm>
            <a:off x="7996358" y="2633241"/>
            <a:ext cx="654489" cy="2625052"/>
            <a:chOff x="7996358" y="2461791"/>
            <a:chExt cx="654489" cy="2625052"/>
          </a:xfrm>
        </p:grpSpPr>
        <p:sp>
          <p:nvSpPr>
            <p:cNvPr id="110" name="矩形 109"/>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115" name="左-右雙向箭號 114"/>
          <p:cNvSpPr/>
          <p:nvPr/>
        </p:nvSpPr>
        <p:spPr>
          <a:xfrm>
            <a:off x="6737204" y="35168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72457" y="1985736"/>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33454" y="2009006"/>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62038" y="2018335"/>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320750" y="201833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01564" y="261602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77408" y="26079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79750" y="336783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886778" y="46145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84031" y="40336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398072" y="5524993"/>
            <a:ext cx="4479336" cy="1200329"/>
          </a:xfrm>
          <a:prstGeom prst="rect">
            <a:avLst/>
          </a:prstGeom>
          <a:noFill/>
        </p:spPr>
        <p:txBody>
          <a:bodyPr wrap="square" rtlCol="0">
            <a:spAutoFit/>
          </a:bodyPr>
          <a:lstStyle/>
          <a:p>
            <a:r>
              <a:rPr lang="en-US" altLang="zh-TW" sz="2400" dirty="0"/>
              <a:t>Cost can be Euclidean distance or cross entropy of the network output and target </a:t>
            </a:r>
            <a:endParaRPr lang="zh-TW" altLang="en-US" sz="2400" dirty="0"/>
          </a:p>
        </p:txBody>
      </p:sp>
      <mc:AlternateContent xmlns:mc="http://schemas.openxmlformats.org/markup-compatibility/2006" xmlns:a14="http://schemas.microsoft.com/office/drawing/2010/main">
        <mc:Choice Requires="a14">
          <p:sp>
            <p:nvSpPr>
              <p:cNvPr id="119" name="文字方塊 118"/>
              <p:cNvSpPr txBox="1"/>
              <p:nvPr/>
            </p:nvSpPr>
            <p:spPr>
              <a:xfrm>
                <a:off x="2589854" y="521897"/>
                <a:ext cx="6097064" cy="954107"/>
              </a:xfrm>
              <a:prstGeom prst="rect">
                <a:avLst/>
              </a:prstGeom>
              <a:noFill/>
            </p:spPr>
            <p:txBody>
              <a:bodyPr wrap="square" rtlCol="0">
                <a:spAutoFit/>
              </a:bodyPr>
              <a:lstStyle/>
              <a:p>
                <a:r>
                  <a:rPr lang="en-US" altLang="zh-TW" sz="2800" dirty="0"/>
                  <a:t>Given a set of network parameters </a:t>
                </a:r>
                <a14:m>
                  <m:oMath xmlns:m="http://schemas.openxmlformats.org/officeDocument/2006/math">
                    <m:r>
                      <a:rPr lang="zh-TW" altLang="en-US" sz="2800" i="1">
                        <a:latin typeface="Cambria Math" panose="02040503050406030204" pitchFamily="18" charset="0"/>
                      </a:rPr>
                      <m:t>𝜃</m:t>
                    </m:r>
                  </m:oMath>
                </a14:m>
                <a:r>
                  <a:rPr lang="en-US" altLang="zh-TW" sz="2800" dirty="0"/>
                  <a:t>, each example has a cost value. </a:t>
                </a:r>
                <a:endParaRPr lang="zh-TW" altLang="en-US" sz="28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2589854" y="521897"/>
                <a:ext cx="6097064" cy="954107"/>
              </a:xfrm>
              <a:prstGeom prst="rect">
                <a:avLst/>
              </a:prstGeom>
              <a:blipFill rotWithShape="0">
                <a:blip r:embed="rId11"/>
                <a:stretch>
                  <a:fillRect l="-2100" t="-6410" b="-17949"/>
                </a:stretch>
              </a:blipFill>
            </p:spPr>
            <p:txBody>
              <a:bodyPr/>
              <a:lstStyle/>
              <a:p>
                <a:r>
                  <a:rPr lang="zh-TW" altLang="en-US">
                    <a:noFill/>
                  </a:rPr>
                  <a:t> </a:t>
                </a:r>
              </a:p>
            </p:txBody>
          </p:sp>
        </mc:Fallback>
      </mc:AlternateContent>
      <p:sp>
        <p:nvSpPr>
          <p:cNvPr id="3" name="矩形 2"/>
          <p:cNvSpPr/>
          <p:nvPr/>
        </p:nvSpPr>
        <p:spPr>
          <a:xfrm>
            <a:off x="7817449" y="53412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6937189" y="4559415"/>
                <a:ext cx="790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937189" y="4559415"/>
                <a:ext cx="790537" cy="430887"/>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6"/>
              <p:cNvSpPr txBox="1"/>
              <p:nvPr/>
            </p:nvSpPr>
            <p:spPr>
              <a:xfrm>
                <a:off x="4963400" y="5548490"/>
                <a:ext cx="2683940" cy="12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𝑅</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𝐿</m:t>
                              </m:r>
                            </m:e>
                            <m:sup>
                              <m:r>
                                <a:rPr lang="en-US" altLang="zh-TW" sz="2800" b="0" i="1" smtClean="0">
                                  <a:latin typeface="Cambria Math" panose="02040503050406030204" pitchFamily="18" charset="0"/>
                                </a:rPr>
                                <m:t>𝑟</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107" name="文字方塊 6"/>
              <p:cNvSpPr txBox="1">
                <a:spLocks noRot="1" noChangeAspect="1" noMove="1" noResize="1" noEditPoints="1" noAdjustHandles="1" noChangeArrowheads="1" noChangeShapeType="1" noTextEdit="1"/>
              </p:cNvSpPr>
              <p:nvPr/>
            </p:nvSpPr>
            <p:spPr>
              <a:xfrm>
                <a:off x="4963400" y="5548490"/>
                <a:ext cx="2683940" cy="1209242"/>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9353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172" t="22289" r="9483" b="10241"/>
          <a:stretch/>
        </p:blipFill>
        <p:spPr>
          <a:xfrm>
            <a:off x="304800" y="1676400"/>
            <a:ext cx="8756196" cy="4953000"/>
          </a:xfrm>
          <a:prstGeom prst="rect">
            <a:avLst/>
          </a:prstGeom>
        </p:spPr>
      </p:pic>
      <p:sp>
        <p:nvSpPr>
          <p:cNvPr id="5" name="標題 1"/>
          <p:cNvSpPr txBox="1">
            <a:spLocks/>
          </p:cNvSpPr>
          <p:nvPr/>
        </p:nvSpPr>
        <p:spPr>
          <a:xfrm>
            <a:off x="927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dirty="0">
                <a:solidFill>
                  <a:srgbClr val="0000FF"/>
                </a:solidFill>
                <a:latin typeface="Arial" charset="0"/>
                <a:ea typeface="Arial" charset="0"/>
                <a:cs typeface="Arial" charset="0"/>
              </a:rPr>
              <a:t>Early Stop</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92357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877A69-82C9-4047-9B57-AE31559BB91A}"/>
              </a:ext>
            </a:extLst>
          </p:cNvPr>
          <p:cNvSpPr txBox="1">
            <a:spLocks/>
          </p:cNvSpPr>
          <p:nvPr/>
        </p:nvSpPr>
        <p:spPr>
          <a:xfrm>
            <a:off x="927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CN" b="1" dirty="0">
                <a:solidFill>
                  <a:srgbClr val="0000FF"/>
                </a:solidFill>
                <a:latin typeface="Arial" charset="0"/>
                <a:ea typeface="Arial" charset="0"/>
                <a:cs typeface="Arial" charset="0"/>
              </a:rPr>
              <a:t>Playground </a:t>
            </a:r>
            <a:r>
              <a:rPr lang="en-US" altLang="zh-CN" b="1" dirty="0" err="1">
                <a:solidFill>
                  <a:srgbClr val="0000FF"/>
                </a:solidFill>
                <a:latin typeface="Arial" charset="0"/>
                <a:ea typeface="Arial" charset="0"/>
                <a:cs typeface="Arial" charset="0"/>
              </a:rPr>
              <a:t>tensorflow</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3090018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7959846" y="187648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6309431" y="1910450"/>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392320" y="404202"/>
            <a:ext cx="8229600" cy="1066800"/>
          </a:xfrm>
        </p:spPr>
        <p:txBody>
          <a:bodyPr>
            <a:noAutofit/>
          </a:bodyPr>
          <a:lstStyle/>
          <a:p>
            <a:r>
              <a:rPr lang="en-US" altLang="zh-TW" sz="2400" b="1" dirty="0">
                <a:solidFill>
                  <a:srgbClr val="0000FF"/>
                </a:solidFill>
                <a:latin typeface="Arial" charset="0"/>
                <a:ea typeface="Arial" charset="0"/>
                <a:cs typeface="Arial" charset="0"/>
              </a:rPr>
              <a:t>Vanishing Gradient Problem</a:t>
            </a:r>
            <a:br>
              <a:rPr lang="en-US" altLang="zh-TW" sz="2400" b="1" dirty="0">
                <a:solidFill>
                  <a:srgbClr val="0000FF"/>
                </a:solidFill>
                <a:latin typeface="Arial" charset="0"/>
                <a:ea typeface="Arial" charset="0"/>
                <a:cs typeface="Arial" charset="0"/>
              </a:rPr>
            </a:br>
            <a:r>
              <a:rPr lang="zh-CN" altLang="en-US" sz="2400" b="1" dirty="0">
                <a:solidFill>
                  <a:srgbClr val="0000FF"/>
                </a:solidFill>
                <a:latin typeface="Arial" charset="0"/>
                <a:ea typeface="Arial" charset="0"/>
                <a:cs typeface="Arial" charset="0"/>
              </a:rPr>
              <a:t>梯度消失问题</a:t>
            </a:r>
            <a:endParaRPr lang="zh-TW" altLang="en-US" sz="2400" b="1" dirty="0">
              <a:solidFill>
                <a:srgbClr val="0000FF"/>
              </a:solidFill>
              <a:latin typeface="Arial" charset="0"/>
              <a:ea typeface="Arial" charset="0"/>
              <a:cs typeface="Arial" charset="0"/>
            </a:endParaRPr>
          </a:p>
        </p:txBody>
      </p:sp>
      <p:sp>
        <p:nvSpPr>
          <p:cNvPr id="61" name="矩形 60"/>
          <p:cNvSpPr/>
          <p:nvPr/>
        </p:nvSpPr>
        <p:spPr>
          <a:xfrm>
            <a:off x="1811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3137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5170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628650"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5557483"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666799"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533599"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97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702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extLst/>
          </p:nvPr>
        </p:nvGraphicFramePr>
        <p:xfrm>
          <a:off x="715555" y="2037787"/>
          <a:ext cx="325438" cy="461962"/>
        </p:xfrm>
        <a:graphic>
          <a:graphicData uri="http://schemas.openxmlformats.org/presentationml/2006/ole">
            <mc:AlternateContent xmlns:mc="http://schemas.openxmlformats.org/markup-compatibility/2006">
              <mc:Choice xmlns:v="urn:schemas-microsoft-com:vml" Requires="v">
                <p:oleObj spid="_x0000_s19230"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715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extLst/>
          </p:nvPr>
        </p:nvGraphicFramePr>
        <p:xfrm>
          <a:off x="720851" y="2620516"/>
          <a:ext cx="352425" cy="461963"/>
        </p:xfrm>
        <a:graphic>
          <a:graphicData uri="http://schemas.openxmlformats.org/presentationml/2006/ole">
            <mc:AlternateContent xmlns:mc="http://schemas.openxmlformats.org/markup-compatibility/2006">
              <mc:Choice xmlns:v="urn:schemas-microsoft-com:vml" Requires="v">
                <p:oleObj spid="_x0000_s19231"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720851" y="262051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1908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1911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1899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1896825"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706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extLst/>
          </p:nvPr>
        </p:nvGraphicFramePr>
        <p:xfrm>
          <a:off x="703447" y="4004869"/>
          <a:ext cx="407988" cy="488950"/>
        </p:xfrm>
        <a:graphic>
          <a:graphicData uri="http://schemas.openxmlformats.org/presentationml/2006/ole">
            <mc:AlternateContent xmlns:mc="http://schemas.openxmlformats.org/markup-compatibility/2006">
              <mc:Choice xmlns:v="urn:schemas-microsoft-com:vml" Requires="v">
                <p:oleObj spid="_x0000_s19232"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703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582495"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3224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226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215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212387"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5246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5248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5255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5253143"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3796470"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3814093"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3826273"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2483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2483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2473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2485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2483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2483021"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2485363"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2473730"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2473730"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1049463" y="225611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1045756"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1045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1073276"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1039938" y="287481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1039938" y="287481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1111435" y="225611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1085066"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1085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6244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4507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4507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4497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4509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4507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507120"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509462"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4497829"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4497829"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7948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e>
                          <m:sub>
                            <m:r>
                              <a:rPr lang="en-US" altLang="zh-TW" sz="2800" b="0" i="1" smtClean="0">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6990289" y="2973068"/>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文字方塊 131"/>
              <p:cNvSpPr txBox="1"/>
              <p:nvPr/>
            </p:nvSpPr>
            <p:spPr>
              <a:xfrm>
                <a:off x="7191833" y="3411153"/>
                <a:ext cx="4514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𝐶</m:t>
                      </m:r>
                    </m:oMath>
                  </m:oMathPara>
                </a14:m>
                <a:endParaRPr lang="zh-TW" altLang="en-US" sz="24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7191833" y="3411153"/>
                <a:ext cx="451470" cy="461665"/>
              </a:xfrm>
              <a:prstGeom prst="rect">
                <a:avLst/>
              </a:prstGeom>
              <a:blipFill rotWithShape="0">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956967" y="5414929"/>
            <a:ext cx="5280096" cy="461665"/>
          </a:xfrm>
          <a:prstGeom prst="rect">
            <a:avLst/>
          </a:prstGeom>
          <a:noFill/>
        </p:spPr>
        <p:txBody>
          <a:bodyPr wrap="square" rtlCol="0">
            <a:spAutoFit/>
          </a:bodyPr>
          <a:lstStyle/>
          <a:p>
            <a:r>
              <a:rPr lang="en-US" altLang="zh-TW" sz="2400" dirty="0"/>
              <a:t>Intuitive way to compute the gradient …</a:t>
            </a:r>
            <a:endParaRPr lang="zh-TW" altLang="en-US" sz="2400" dirty="0"/>
          </a:p>
        </p:txBody>
      </p:sp>
      <mc:AlternateContent xmlns:mc="http://schemas.openxmlformats.org/markup-compatibility/2006" xmlns:a14="http://schemas.microsoft.com/office/drawing/2010/main">
        <mc:Choice Requires="a14">
          <p:sp>
            <p:nvSpPr>
              <p:cNvPr id="135" name="文字方塊 134"/>
              <p:cNvSpPr txBox="1"/>
              <p:nvPr/>
            </p:nvSpPr>
            <p:spPr>
              <a:xfrm>
                <a:off x="6304412"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6304412" y="5876594"/>
                <a:ext cx="921663" cy="702244"/>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1029335" y="4686014"/>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oMath>
                  </m:oMathPara>
                </a14:m>
                <a:endParaRPr lang="zh-TW" altLang="en-US" sz="24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1029335" y="4686014"/>
                <a:ext cx="902235" cy="461665"/>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7029184" y="3813315"/>
                <a:ext cx="8634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𝐶</m:t>
                      </m:r>
                    </m:oMath>
                  </m:oMathPara>
                </a14:m>
                <a:endParaRPr lang="zh-TW" altLang="en-US" sz="24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7029184" y="3813315"/>
                <a:ext cx="863441" cy="461665"/>
              </a:xfrm>
              <a:prstGeom prst="rect">
                <a:avLst/>
              </a:prstGeom>
              <a:blipFill rotWithShape="0">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1" name="文字方塊 140"/>
              <p:cNvSpPr txBox="1"/>
              <p:nvPr/>
            </p:nvSpPr>
            <p:spPr>
              <a:xfrm>
                <a:off x="7318726"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𝐶</m:t>
                          </m:r>
                        </m:num>
                        <m:den>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7318726" y="5876594"/>
                <a:ext cx="488339" cy="702244"/>
              </a:xfrm>
              <a:prstGeom prst="rect">
                <a:avLst/>
              </a:prstGeom>
              <a:blipFill rotWithShape="0">
                <a:blip r:embed="rId20"/>
                <a:stretch>
                  <a:fillRect/>
                </a:stretch>
              </a:blipFill>
            </p:spPr>
            <p:txBody>
              <a:bodyPr/>
              <a:lstStyle/>
              <a:p>
                <a:r>
                  <a:rPr lang="zh-TW" altLang="en-US">
                    <a:noFill/>
                  </a:rPr>
                  <a:t> </a:t>
                </a:r>
              </a:p>
            </p:txBody>
          </p:sp>
        </mc:Fallback>
      </mc:AlternateContent>
      <p:sp>
        <p:nvSpPr>
          <p:cNvPr id="4" name="左-右雙向箭號 3"/>
          <p:cNvSpPr/>
          <p:nvPr/>
        </p:nvSpPr>
        <p:spPr>
          <a:xfrm rot="5400000">
            <a:off x="987114" y="4025362"/>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2326876"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3651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7340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1933060"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3267060"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572118" y="1308019"/>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5790526" y="4091611"/>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4395404" y="1850219"/>
            <a:ext cx="4334480" cy="3410426"/>
            <a:chOff x="3826273" y="2417879"/>
            <a:chExt cx="4334480" cy="3410426"/>
          </a:xfrm>
        </p:grpSpPr>
        <p:pic>
          <p:nvPicPr>
            <p:cNvPr id="147" name="圖片 1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105085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2504" y="340458"/>
            <a:ext cx="8229600" cy="1066800"/>
          </a:xfrm>
        </p:spPr>
        <p:txBody>
          <a:bodyPr/>
          <a:lstStyle/>
          <a:p>
            <a:r>
              <a:rPr lang="en-US" b="1" dirty="0">
                <a:solidFill>
                  <a:srgbClr val="0000FF"/>
                </a:solidFill>
                <a:latin typeface="Arial" charset="0"/>
                <a:ea typeface="Arial" charset="0"/>
                <a:cs typeface="Arial" charset="0"/>
              </a:rPr>
              <a:t>Rectified Linear Units (</a:t>
            </a:r>
            <a:r>
              <a:rPr lang="en-US" altLang="zh-TW" b="1" dirty="0" err="1">
                <a:solidFill>
                  <a:srgbClr val="0000FF"/>
                </a:solidFill>
                <a:latin typeface="Arial" charset="0"/>
                <a:ea typeface="Arial" charset="0"/>
                <a:cs typeface="Arial" charset="0"/>
              </a:rPr>
              <a:t>ReLU</a:t>
            </a:r>
            <a:r>
              <a:rPr lang="en-US" altLang="zh-TW" b="1" dirty="0">
                <a:solidFill>
                  <a:srgbClr val="0000FF"/>
                </a:solidFill>
                <a:latin typeface="Arial" charset="0"/>
                <a:ea typeface="Arial" charset="0"/>
                <a:cs typeface="Arial" charset="0"/>
              </a:rPr>
              <a:t>)</a:t>
            </a:r>
            <a:endParaRPr lang="zh-TW" altLang="en-US" b="1" dirty="0">
              <a:solidFill>
                <a:srgbClr val="0000FF"/>
              </a:solidFill>
              <a:latin typeface="Arial" charset="0"/>
              <a:ea typeface="Arial" charset="0"/>
              <a:cs typeface="Arial" charset="0"/>
            </a:endParaRPr>
          </a:p>
        </p:txBody>
      </p:sp>
      <p:cxnSp>
        <p:nvCxnSpPr>
          <p:cNvPr id="5" name="直線單箭頭接點 4"/>
          <p:cNvCxnSpPr/>
          <p:nvPr/>
        </p:nvCxnSpPr>
        <p:spPr>
          <a:xfrm>
            <a:off x="6880906" y="3636339"/>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6857022" y="2857536"/>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472770" y="2478900"/>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87077"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495653" y="3614248"/>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87078"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2388618" y="142950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2390960" y="245495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2398775" y="351263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ext uri="{D42A27DB-BD31-4B8C-83A1-F6EECF244321}">
                <p14:modId xmlns:p14="http://schemas.microsoft.com/office/powerpoint/2010/main" val="270646984"/>
              </p:ext>
            </p:extLst>
          </p:nvPr>
        </p:nvGraphicFramePr>
        <p:xfrm>
          <a:off x="7675741" y="2575666"/>
          <a:ext cx="352425" cy="461962"/>
        </p:xfrm>
        <a:graphic>
          <a:graphicData uri="http://schemas.openxmlformats.org/presentationml/2006/ole">
            <mc:AlternateContent xmlns:mc="http://schemas.openxmlformats.org/markup-compatibility/2006">
              <mc:Choice xmlns:v="urn:schemas-microsoft-com:vml" Requires="v">
                <p:oleObj spid="_x0000_s87079"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7675741" y="2575666"/>
                        <a:ext cx="352425" cy="461962"/>
                      </a:xfrm>
                      <a:prstGeom prst="rect">
                        <a:avLst/>
                      </a:prstGeom>
                      <a:noFill/>
                      <a:extLst/>
                    </p:spPr>
                  </p:pic>
                </p:oleObj>
              </mc:Fallback>
            </mc:AlternateContent>
          </a:graphicData>
        </a:graphic>
      </p:graphicFrame>
      <p:graphicFrame>
        <p:nvGraphicFramePr>
          <p:cNvPr id="21" name="Object 12"/>
          <p:cNvGraphicFramePr>
            <a:graphicFrameLocks noChangeAspect="1"/>
          </p:cNvGraphicFramePr>
          <p:nvPr>
            <p:extLst>
              <p:ext uri="{D42A27DB-BD31-4B8C-83A1-F6EECF244321}">
                <p14:modId xmlns:p14="http://schemas.microsoft.com/office/powerpoint/2010/main" val="393495742"/>
              </p:ext>
            </p:extLst>
          </p:nvPr>
        </p:nvGraphicFramePr>
        <p:xfrm>
          <a:off x="7648754" y="3358843"/>
          <a:ext cx="379412" cy="461963"/>
        </p:xfrm>
        <a:graphic>
          <a:graphicData uri="http://schemas.openxmlformats.org/presentationml/2006/ole">
            <mc:AlternateContent xmlns:mc="http://schemas.openxmlformats.org/markup-compatibility/2006">
              <mc:Choice xmlns:v="urn:schemas-microsoft-com:vml" Requires="v">
                <p:oleObj spid="_x0000_s87080"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7648754" y="3358843"/>
                        <a:ext cx="379412" cy="461963"/>
                      </a:xfrm>
                      <a:prstGeom prst="rect">
                        <a:avLst/>
                      </a:prstGeom>
                      <a:noFill/>
                      <a:extLst/>
                    </p:spPr>
                  </p:pic>
                </p:oleObj>
              </mc:Fallback>
            </mc:AlternateContent>
          </a:graphicData>
        </a:graphic>
      </p:graphicFrame>
      <p:sp>
        <p:nvSpPr>
          <p:cNvPr id="22" name="橢圓 21"/>
          <p:cNvSpPr/>
          <p:nvPr/>
        </p:nvSpPr>
        <p:spPr>
          <a:xfrm>
            <a:off x="4796570" y="142949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4809624" y="247106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4835732" y="351263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6569943" y="257981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6572285" y="33397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2962776" y="3799710"/>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2982224" y="4872487"/>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2965118" y="1716578"/>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2962776" y="1716579"/>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2962776" y="1716579"/>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2965118" y="2742031"/>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2972933" y="1716578"/>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2972933" y="2758144"/>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810907" y="1716579"/>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815670" y="2742031"/>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815670" y="2745600"/>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871891" y="1716579"/>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838553" y="2742031"/>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838553" y="3868548"/>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5370728" y="1716578"/>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5383782" y="2758144"/>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5383782" y="2758144"/>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5370728" y="1716578"/>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5409890" y="2865906"/>
            <a:ext cx="1126760" cy="9338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5409890" y="3644476"/>
            <a:ext cx="1129102" cy="15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2388618" y="45854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4835732" y="458540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838553" y="3799710"/>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815670" y="2745600"/>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2962776" y="2758144"/>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2962776" y="1716578"/>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2978172" y="3796029"/>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2972933" y="3799710"/>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2962776" y="2758144"/>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2982224" y="1716578"/>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2965118" y="2742031"/>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2962776" y="1716579"/>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5409890" y="3626801"/>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5409890" y="2866892"/>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2436817" y="181537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2562106" y="1528301"/>
            <a:ext cx="296273" cy="158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2443772" y="2853417"/>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2668108" y="2566342"/>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2436817" y="3923415"/>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2661153" y="3636340"/>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2443772" y="498481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2668108" y="4697736"/>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4873857" y="4984977"/>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5098193" y="4697902"/>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4895737" y="3901324"/>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5120073" y="3614249"/>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4845020" y="2863843"/>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5069356" y="2576768"/>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4851724" y="179376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5076060" y="1506686"/>
            <a:ext cx="197226" cy="28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2785979" y="3841158"/>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4" name="文字方塊 173"/>
          <p:cNvSpPr txBox="1"/>
          <p:nvPr/>
        </p:nvSpPr>
        <p:spPr>
          <a:xfrm>
            <a:off x="2779077" y="4939404"/>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5" name="文字方塊 174"/>
          <p:cNvSpPr txBox="1"/>
          <p:nvPr/>
        </p:nvSpPr>
        <p:spPr>
          <a:xfrm>
            <a:off x="5247094" y="1244037"/>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6" name="文字方塊 175"/>
          <p:cNvSpPr txBox="1"/>
          <p:nvPr/>
        </p:nvSpPr>
        <p:spPr>
          <a:xfrm>
            <a:off x="5256807" y="3269777"/>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grpSp>
        <p:nvGrpSpPr>
          <p:cNvPr id="76" name="群組 75"/>
          <p:cNvGrpSpPr/>
          <p:nvPr/>
        </p:nvGrpSpPr>
        <p:grpSpPr>
          <a:xfrm>
            <a:off x="5991087" y="4028050"/>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2489491" y="1528300"/>
            <a:ext cx="362856"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2481215" y="2566140"/>
            <a:ext cx="362856"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4897216" y="2573906"/>
            <a:ext cx="362856"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4948206" y="4691058"/>
            <a:ext cx="362856"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94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96B04-22FC-4474-A9B9-5099F3314B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BBB96F-81F7-423C-AC86-3F82F642CA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31527F-9E63-446D-96F3-2E99895BEFDE}"/>
              </a:ext>
            </a:extLst>
          </p:cNvPr>
          <p:cNvPicPr>
            <a:picLocks noChangeAspect="1"/>
          </p:cNvPicPr>
          <p:nvPr/>
        </p:nvPicPr>
        <p:blipFill>
          <a:blip r:embed="rId2"/>
          <a:stretch>
            <a:fillRect/>
          </a:stretch>
        </p:blipFill>
        <p:spPr>
          <a:xfrm>
            <a:off x="2133599" y="980250"/>
            <a:ext cx="5852907" cy="5877750"/>
          </a:xfrm>
          <a:prstGeom prst="rect">
            <a:avLst/>
          </a:prstGeom>
        </p:spPr>
      </p:pic>
    </p:spTree>
    <p:extLst>
      <p:ext uri="{BB962C8B-B14F-4D97-AF65-F5344CB8AC3E}">
        <p14:creationId xmlns:p14="http://schemas.microsoft.com/office/powerpoint/2010/main" val="2107891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936" y="914400"/>
            <a:ext cx="7772400" cy="914400"/>
          </a:xfrm>
        </p:spPr>
        <p:txBody>
          <a:bodyPr/>
          <a:lstStyle/>
          <a:p>
            <a:r>
              <a:rPr lang="en-US" b="1" dirty="0" err="1">
                <a:solidFill>
                  <a:srgbClr val="0000FF"/>
                </a:solidFill>
                <a:latin typeface="Arial" charset="0"/>
                <a:ea typeface="Arial" charset="0"/>
                <a:cs typeface="Arial" charset="0"/>
              </a:rPr>
              <a:t>ReLU</a:t>
            </a:r>
            <a:r>
              <a:rPr lang="en-US" b="1" dirty="0">
                <a:solidFill>
                  <a:srgbClr val="0000FF"/>
                </a:solidFill>
                <a:latin typeface="Arial" charset="0"/>
                <a:ea typeface="Arial" charset="0"/>
                <a:cs typeface="Arial" charset="0"/>
              </a:rPr>
              <a:t> Advantages</a:t>
            </a:r>
          </a:p>
        </p:txBody>
      </p:sp>
      <p:sp>
        <p:nvSpPr>
          <p:cNvPr id="3" name="Content Placeholder 2"/>
          <p:cNvSpPr>
            <a:spLocks noGrp="1"/>
          </p:cNvSpPr>
          <p:nvPr>
            <p:ph idx="1"/>
          </p:nvPr>
        </p:nvSpPr>
        <p:spPr>
          <a:xfrm>
            <a:off x="381000" y="1955800"/>
            <a:ext cx="8436864" cy="4419600"/>
          </a:xfrm>
        </p:spPr>
        <p:txBody>
          <a:bodyPr>
            <a:noAutofit/>
          </a:bodyPr>
          <a:lstStyle/>
          <a:p>
            <a:pPr>
              <a:lnSpc>
                <a:spcPct val="150000"/>
              </a:lnSpc>
            </a:pPr>
            <a:r>
              <a:rPr lang="en-US" sz="1600" dirty="0"/>
              <a:t>More efficient gradient propagation, derivative is 0 or constant, just fold into learning rate</a:t>
            </a:r>
            <a:endParaRPr lang="zh-CN" altLang="en-US" sz="1600" dirty="0"/>
          </a:p>
          <a:p>
            <a:pPr>
              <a:lnSpc>
                <a:spcPct val="150000"/>
              </a:lnSpc>
            </a:pPr>
            <a:r>
              <a:rPr lang="zh-CN" altLang="en-US" sz="1600" dirty="0"/>
              <a:t>梯度传播更有效，导数为</a:t>
            </a:r>
            <a:r>
              <a:rPr lang="en-US" altLang="zh-CN" sz="1600" dirty="0"/>
              <a:t>0</a:t>
            </a:r>
            <a:r>
              <a:rPr lang="zh-CN" altLang="en-US" sz="1600" dirty="0"/>
              <a:t>或恒定，仅折合成学习率</a:t>
            </a:r>
            <a:endParaRPr lang="en-US" sz="1600" dirty="0"/>
          </a:p>
          <a:p>
            <a:pPr>
              <a:lnSpc>
                <a:spcPct val="150000"/>
              </a:lnSpc>
            </a:pPr>
            <a:r>
              <a:rPr lang="en-US" sz="1600" dirty="0"/>
              <a:t>More efficient computation: Only comparison, addition and multiplication.</a:t>
            </a:r>
            <a:endParaRPr lang="zh-CN" altLang="en-US" sz="1600" dirty="0"/>
          </a:p>
          <a:p>
            <a:pPr>
              <a:lnSpc>
                <a:spcPct val="150000"/>
              </a:lnSpc>
            </a:pPr>
            <a:r>
              <a:rPr lang="zh-CN" altLang="en-US" sz="1600" dirty="0"/>
              <a:t>更有效的计算：比较，加法和乘法。</a:t>
            </a:r>
            <a:endParaRPr lang="en-US" sz="1600" dirty="0"/>
          </a:p>
          <a:p>
            <a:pPr>
              <a:lnSpc>
                <a:spcPct val="150000"/>
              </a:lnSpc>
            </a:pPr>
            <a:r>
              <a:rPr lang="en-US" sz="1600" dirty="0"/>
              <a:t>Sparse activation: For example, in a randomly initialized networks, only about 50% of hidden units are activated (having a non-zero output)</a:t>
            </a:r>
            <a:endParaRPr lang="zh-CN" altLang="en-US" sz="1600" dirty="0"/>
          </a:p>
          <a:p>
            <a:pPr>
              <a:lnSpc>
                <a:spcPct val="150000"/>
              </a:lnSpc>
            </a:pPr>
            <a:r>
              <a:rPr lang="zh-CN" altLang="en-US" sz="1600" dirty="0"/>
              <a:t>稀疏激活：例如，在随机初始化的网络中，只有大约</a:t>
            </a:r>
            <a:r>
              <a:rPr lang="en-US" altLang="zh-CN" sz="1600" dirty="0"/>
              <a:t>50</a:t>
            </a:r>
            <a:r>
              <a:rPr lang="zh-CN" altLang="en-US" sz="1600" dirty="0"/>
              <a:t>％的隐藏单元被激活（输出为非零）</a:t>
            </a:r>
            <a:endParaRPr lang="en-US" sz="1600" dirty="0"/>
          </a:p>
          <a:p>
            <a:pPr>
              <a:lnSpc>
                <a:spcPct val="150000"/>
              </a:lnSpc>
            </a:pPr>
            <a:r>
              <a:rPr lang="en-US" sz="1600" dirty="0"/>
              <a:t>Learning in linear range easier for most learning models</a:t>
            </a:r>
            <a:br>
              <a:rPr lang="zh-CN" altLang="en-US" sz="1600" dirty="0"/>
            </a:br>
            <a:r>
              <a:rPr lang="zh-CN" altLang="en-US" sz="1800" dirty="0"/>
              <a:t>对于大多数学习模型而言，在线性范围内学习更容易</a:t>
            </a:r>
            <a:endParaRPr lang="en-US" sz="1600"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60</a:t>
            </a:fld>
            <a:endParaRPr lang="en-US">
              <a:uFillTx/>
            </a:endParaRPr>
          </a:p>
        </p:txBody>
      </p:sp>
    </p:spTree>
    <p:extLst>
      <p:ext uri="{BB962C8B-B14F-4D97-AF65-F5344CB8AC3E}">
        <p14:creationId xmlns:p14="http://schemas.microsoft.com/office/powerpoint/2010/main" val="962044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6399239" y="2520593"/>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226" name="橢圓 225"/>
          <p:cNvSpPr/>
          <p:nvPr/>
        </p:nvSpPr>
        <p:spPr>
          <a:xfrm>
            <a:off x="6279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227" name="橢圓 226"/>
          <p:cNvSpPr/>
          <p:nvPr/>
        </p:nvSpPr>
        <p:spPr>
          <a:xfrm>
            <a:off x="6270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140" name="矩形 139"/>
          <p:cNvSpPr/>
          <p:nvPr/>
        </p:nvSpPr>
        <p:spPr>
          <a:xfrm>
            <a:off x="2577045"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225" name="橢圓 224"/>
          <p:cNvSpPr/>
          <p:nvPr/>
        </p:nvSpPr>
        <p:spPr>
          <a:xfrm>
            <a:off x="2455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224" name="橢圓 223"/>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143" name="矩形 142"/>
          <p:cNvSpPr/>
          <p:nvPr/>
        </p:nvSpPr>
        <p:spPr>
          <a:xfrm>
            <a:off x="8307180" y="2877442"/>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141" name="矩形 140"/>
          <p:cNvSpPr/>
          <p:nvPr/>
        </p:nvSpPr>
        <p:spPr>
          <a:xfrm>
            <a:off x="4486955"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139" name="矩形 138"/>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1600"/>
          </a:p>
        </p:txBody>
      </p:sp>
      <p:sp>
        <p:nvSpPr>
          <p:cNvPr id="2" name="標題 1"/>
          <p:cNvSpPr>
            <a:spLocks noGrp="1"/>
          </p:cNvSpPr>
          <p:nvPr>
            <p:ph type="title"/>
          </p:nvPr>
        </p:nvSpPr>
        <p:spPr>
          <a:xfrm>
            <a:off x="442582" y="610591"/>
            <a:ext cx="8342283" cy="1043200"/>
          </a:xfrm>
        </p:spPr>
        <p:txBody>
          <a:bodyPr>
            <a:normAutofit/>
          </a:bodyPr>
          <a:lstStyle/>
          <a:p>
            <a:r>
              <a:rPr lang="en-US" altLang="zh-TW" b="1" dirty="0" err="1">
                <a:solidFill>
                  <a:srgbClr val="0000FF"/>
                </a:solidFill>
                <a:latin typeface="Arial" charset="0"/>
                <a:ea typeface="Arial" charset="0"/>
                <a:cs typeface="Arial" charset="0"/>
              </a:rPr>
              <a:t>Maxout</a:t>
            </a:r>
            <a:r>
              <a:rPr lang="en-US" altLang="zh-TW" b="1" dirty="0">
                <a:solidFill>
                  <a:srgbClr val="0000FF"/>
                </a:solidFill>
                <a:latin typeface="Arial" charset="0"/>
                <a:ea typeface="Arial" charset="0"/>
                <a:cs typeface="Arial" charset="0"/>
              </a:rPr>
              <a:t> </a:t>
            </a:r>
            <a:endParaRPr lang="zh-TW" altLang="en-US" b="1" dirty="0">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442582" y="1861375"/>
            <a:ext cx="8229600" cy="4325112"/>
          </a:xfrm>
        </p:spPr>
        <p:txBody>
          <a:bodyPr/>
          <a:lstStyle/>
          <a:p>
            <a:r>
              <a:rPr lang="en-US" altLang="zh-TW" sz="2400" dirty="0"/>
              <a:t>Learnable activation function </a:t>
            </a:r>
            <a:r>
              <a:rPr lang="en-US" altLang="zh-TW" sz="1600" dirty="0">
                <a:solidFill>
                  <a:srgbClr val="0000FF"/>
                </a:solidFill>
              </a:rPr>
              <a:t>[Ian J. </a:t>
            </a:r>
            <a:r>
              <a:rPr lang="en-US" altLang="zh-TW" sz="1600" dirty="0" err="1">
                <a:solidFill>
                  <a:srgbClr val="0000FF"/>
                </a:solidFill>
              </a:rPr>
              <a:t>Goodfellow</a:t>
            </a:r>
            <a:r>
              <a:rPr lang="en-US" altLang="zh-TW" sz="1600" dirty="0">
                <a:solidFill>
                  <a:srgbClr val="0000FF"/>
                </a:solidFill>
              </a:rPr>
              <a:t>, ICML’13]</a:t>
            </a:r>
            <a:endParaRPr lang="zh-TW" altLang="en-US" sz="1600" dirty="0">
              <a:solidFill>
                <a:srgbClr val="0000FF"/>
              </a:solidFill>
            </a:endParaRPr>
          </a:p>
          <a:p>
            <a:endParaRPr lang="en-US" altLang="zh-TW" sz="2400" dirty="0"/>
          </a:p>
        </p:txBody>
      </p:sp>
      <p:sp>
        <p:nvSpPr>
          <p:cNvPr id="8" name="橢圓 7"/>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a:t>Max</a:t>
            </a:r>
            <a:endParaRPr lang="zh-TW" altLang="en-US" sz="1600" dirty="0"/>
          </a:p>
        </p:txBody>
      </p:sp>
      <p:grpSp>
        <p:nvGrpSpPr>
          <p:cNvPr id="75" name="群組 74"/>
          <p:cNvGrpSpPr/>
          <p:nvPr/>
        </p:nvGrpSpPr>
        <p:grpSpPr>
          <a:xfrm>
            <a:off x="529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graphicFrame>
          <p:nvGraphicFramePr>
            <p:cNvPr id="31"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22037"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531452" y="4238061"/>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graphicFrame>
          <p:nvGraphicFramePr>
            <p:cNvPr id="32"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22038"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44282" y="2734478"/>
            <a:ext cx="1134648" cy="400110"/>
          </a:xfrm>
          <a:prstGeom prst="rect">
            <a:avLst/>
          </a:prstGeom>
          <a:noFill/>
        </p:spPr>
        <p:txBody>
          <a:bodyPr wrap="square" rtlCol="0">
            <a:spAutoFit/>
          </a:bodyPr>
          <a:lstStyle/>
          <a:p>
            <a:pPr algn="ctr"/>
            <a:r>
              <a:rPr lang="en-US" altLang="zh-TW" sz="2000" dirty="0"/>
              <a:t>Input</a:t>
            </a:r>
          </a:p>
        </p:txBody>
      </p:sp>
      <p:sp>
        <p:nvSpPr>
          <p:cNvPr id="52" name="橢圓 51"/>
          <p:cNvSpPr/>
          <p:nvPr/>
        </p:nvSpPr>
        <p:spPr>
          <a:xfrm>
            <a:off x="3487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a:t>Max</a:t>
            </a:r>
            <a:endParaRPr lang="zh-TW" altLang="en-US" sz="1600" dirty="0"/>
          </a:p>
        </p:txBody>
      </p:sp>
      <p:grpSp>
        <p:nvGrpSpPr>
          <p:cNvPr id="85" name="群組 84"/>
          <p:cNvGrpSpPr/>
          <p:nvPr/>
        </p:nvGrpSpPr>
        <p:grpSpPr>
          <a:xfrm>
            <a:off x="1977455" y="2531732"/>
            <a:ext cx="892369" cy="461665"/>
            <a:chOff x="3518823" y="2481252"/>
            <a:chExt cx="892369" cy="461665"/>
          </a:xfrm>
        </p:grpSpPr>
        <p:grpSp>
          <p:nvGrpSpPr>
            <p:cNvPr id="36" name="群組 35"/>
            <p:cNvGrpSpPr/>
            <p:nvPr/>
          </p:nvGrpSpPr>
          <p:grpSpPr>
            <a:xfrm>
              <a:off x="3518823" y="2481252"/>
              <a:ext cx="311569" cy="461665"/>
              <a:chOff x="3518823" y="2481252"/>
              <a:chExt cx="311569" cy="461665"/>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2" name="文字方塊 11"/>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80" name="文字方塊 79"/>
                <p:cNvSpPr txBox="1"/>
                <p:nvPr/>
              </p:nvSpPr>
              <p:spPr>
                <a:xfrm>
                  <a:off x="4206008" y="2571873"/>
                  <a:ext cx="205184"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5</m:t>
                        </m:r>
                      </m:oMath>
                    </m:oMathPara>
                  </a14:m>
                  <a:endParaRPr lang="zh-TW" altLang="en-US" sz="20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1988987" y="3397713"/>
            <a:ext cx="892506" cy="461665"/>
            <a:chOff x="3518823" y="2481252"/>
            <a:chExt cx="892506" cy="461665"/>
          </a:xfrm>
        </p:grpSpPr>
        <p:grpSp>
          <p:nvGrpSpPr>
            <p:cNvPr id="87" name="群組 86"/>
            <p:cNvGrpSpPr/>
            <p:nvPr/>
          </p:nvGrpSpPr>
          <p:grpSpPr>
            <a:xfrm>
              <a:off x="3518823" y="2481252"/>
              <a:ext cx="311569" cy="461665"/>
              <a:chOff x="3518823" y="2481252"/>
              <a:chExt cx="311569" cy="461665"/>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91" name="文字方塊 90"/>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88" name="文字方塊 87"/>
                <p:cNvSpPr txBox="1"/>
                <p:nvPr/>
              </p:nvSpPr>
              <p:spPr>
                <a:xfrm>
                  <a:off x="4206145" y="2546534"/>
                  <a:ext cx="205184"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7</m:t>
                        </m:r>
                      </m:oMath>
                    </m:oMathPara>
                  </a14:m>
                  <a:endParaRPr lang="zh-TW" altLang="en-US" sz="20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1987968" y="4263694"/>
            <a:ext cx="1085118" cy="461665"/>
            <a:chOff x="3518823" y="2481252"/>
            <a:chExt cx="1085118" cy="461665"/>
          </a:xfrm>
        </p:grpSpPr>
        <p:grpSp>
          <p:nvGrpSpPr>
            <p:cNvPr id="93" name="群組 92"/>
            <p:cNvGrpSpPr/>
            <p:nvPr/>
          </p:nvGrpSpPr>
          <p:grpSpPr>
            <a:xfrm>
              <a:off x="3518823" y="2481252"/>
              <a:ext cx="311569" cy="461665"/>
              <a:chOff x="3518823" y="2481252"/>
              <a:chExt cx="311569" cy="461665"/>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97" name="文字方塊 96"/>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p:cNvSpPr txBox="1"/>
                <p:nvPr/>
              </p:nvSpPr>
              <p:spPr>
                <a:xfrm>
                  <a:off x="4206396" y="2533432"/>
                  <a:ext cx="397545"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m:t>
                        </m:r>
                        <m:r>
                          <a:rPr lang="en-US" altLang="zh-TW" sz="2000" b="0" i="1" smtClean="0">
                            <a:latin typeface="Cambria Math" panose="02040503050406030204" pitchFamily="18" charset="0"/>
                          </a:rPr>
                          <m:t>1</m:t>
                        </m:r>
                      </m:oMath>
                    </m:oMathPara>
                  </a14:m>
                  <a:endParaRPr lang="zh-TW" altLang="en-US" sz="20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98" name="群組 97"/>
          <p:cNvGrpSpPr/>
          <p:nvPr/>
        </p:nvGrpSpPr>
        <p:grpSpPr>
          <a:xfrm>
            <a:off x="1986148" y="5205858"/>
            <a:ext cx="892369" cy="461665"/>
            <a:chOff x="3518823" y="2481252"/>
            <a:chExt cx="892369" cy="461665"/>
          </a:xfrm>
        </p:grpSpPr>
        <p:grpSp>
          <p:nvGrpSpPr>
            <p:cNvPr id="99" name="群組 98"/>
            <p:cNvGrpSpPr/>
            <p:nvPr/>
          </p:nvGrpSpPr>
          <p:grpSpPr>
            <a:xfrm>
              <a:off x="3518823" y="2481252"/>
              <a:ext cx="311569" cy="461665"/>
              <a:chOff x="3518823" y="2481252"/>
              <a:chExt cx="311569" cy="461665"/>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03" name="文字方塊 102"/>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100" name="文字方塊 99"/>
                <p:cNvSpPr txBox="1"/>
                <p:nvPr/>
              </p:nvSpPr>
              <p:spPr>
                <a:xfrm>
                  <a:off x="4206008" y="2545696"/>
                  <a:ext cx="205184"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1</m:t>
                        </m:r>
                      </m:oMath>
                    </m:oMathPara>
                  </a14:m>
                  <a:endParaRPr lang="zh-TW" altLang="en-US" sz="20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文字方塊 103"/>
              <p:cNvSpPr txBox="1"/>
              <p:nvPr/>
            </p:nvSpPr>
            <p:spPr>
              <a:xfrm>
                <a:off x="4545038" y="3036457"/>
                <a:ext cx="205184"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7</m:t>
                      </m:r>
                    </m:oMath>
                  </m:oMathPara>
                </a14:m>
                <a:endParaRPr lang="zh-TW" altLang="en-US" sz="2000" dirty="0"/>
              </a:p>
            </p:txBody>
          </p:sp>
        </mc:Choice>
        <mc:Fallback xmlns="">
          <p:sp>
            <p:nvSpPr>
              <p:cNvPr id="104" name="文字方塊 103"/>
              <p:cNvSpPr txBox="1">
                <a:spLocks noRot="1" noChangeAspect="1" noMove="1" noResize="1" noEditPoints="1" noAdjustHandles="1" noChangeArrowheads="1" noChangeShapeType="1" noTextEdit="1"/>
              </p:cNvSpPr>
              <p:nvPr/>
            </p:nvSpPr>
            <p:spPr>
              <a:xfrm>
                <a:off x="4545038" y="3036457"/>
                <a:ext cx="205184" cy="307777"/>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4531978" y="4847629"/>
                <a:ext cx="205184" cy="307777"/>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1</m:t>
                      </m:r>
                    </m:oMath>
                  </m:oMathPara>
                </a14:m>
                <a:endParaRPr lang="zh-TW" altLang="en-US" sz="20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4531978" y="4847629"/>
                <a:ext cx="205184" cy="307777"/>
              </a:xfrm>
              <a:prstGeom prst="rect">
                <a:avLst/>
              </a:prstGeom>
              <a:blipFill rotWithShape="0">
                <a:blip r:embed="rId13"/>
                <a:stretch>
                  <a:fillRect/>
                </a:stretch>
              </a:blipFill>
            </p:spPr>
            <p:txBody>
              <a:bodyPr/>
              <a:lstStyle/>
              <a:p>
                <a:r>
                  <a:rPr lang="en-US">
                    <a:noFill/>
                  </a:rPr>
                  <a:t> </a:t>
                </a:r>
              </a:p>
            </p:txBody>
          </p:sp>
        </mc:Fallback>
      </mc:AlternateContent>
      <p:sp>
        <p:nvSpPr>
          <p:cNvPr id="106" name="橢圓 105"/>
          <p:cNvSpPr/>
          <p:nvPr/>
        </p:nvSpPr>
        <p:spPr>
          <a:xfrm>
            <a:off x="7315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600" dirty="0"/>
              <a:t>Max</a:t>
            </a:r>
            <a:endParaRPr lang="zh-TW" altLang="en-US" sz="1600" dirty="0"/>
          </a:p>
        </p:txBody>
      </p:sp>
      <p:sp>
        <p:nvSpPr>
          <p:cNvPr id="107" name="橢圓 106"/>
          <p:cNvSpPr/>
          <p:nvPr/>
        </p:nvSpPr>
        <p:spPr>
          <a:xfrm>
            <a:off x="7323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600" dirty="0"/>
              <a:t>Max</a:t>
            </a:r>
            <a:endParaRPr lang="zh-TW" altLang="en-US" sz="1600" dirty="0"/>
          </a:p>
        </p:txBody>
      </p:sp>
      <p:grpSp>
        <p:nvGrpSpPr>
          <p:cNvPr id="108" name="群組 107"/>
          <p:cNvGrpSpPr/>
          <p:nvPr/>
        </p:nvGrpSpPr>
        <p:grpSpPr>
          <a:xfrm>
            <a:off x="5813804" y="2531732"/>
            <a:ext cx="829113" cy="461665"/>
            <a:chOff x="3518823" y="2481252"/>
            <a:chExt cx="829113" cy="461665"/>
          </a:xfrm>
        </p:grpSpPr>
        <p:grpSp>
          <p:nvGrpSpPr>
            <p:cNvPr id="109" name="群組 108"/>
            <p:cNvGrpSpPr/>
            <p:nvPr/>
          </p:nvGrpSpPr>
          <p:grpSpPr>
            <a:xfrm>
              <a:off x="3518823" y="2481252"/>
              <a:ext cx="311569" cy="461665"/>
              <a:chOff x="3518823" y="2481252"/>
              <a:chExt cx="311569" cy="461665"/>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13" name="文字方塊 112"/>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1</m:t>
                        </m:r>
                      </m:oMath>
                    </m:oMathPara>
                  </a14:m>
                  <a:endParaRPr lang="zh-TW" altLang="en-US" sz="2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5825336" y="3397713"/>
            <a:ext cx="829113" cy="461665"/>
            <a:chOff x="3518823" y="2481252"/>
            <a:chExt cx="829113" cy="461665"/>
          </a:xfrm>
        </p:grpSpPr>
        <p:grpSp>
          <p:nvGrpSpPr>
            <p:cNvPr id="115" name="群組 114"/>
            <p:cNvGrpSpPr/>
            <p:nvPr/>
          </p:nvGrpSpPr>
          <p:grpSpPr>
            <a:xfrm>
              <a:off x="3518823" y="2481252"/>
              <a:ext cx="311569" cy="461665"/>
              <a:chOff x="3518823" y="2481252"/>
              <a:chExt cx="311569" cy="461665"/>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19" name="文字方塊 118"/>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2</m:t>
                        </m:r>
                      </m:oMath>
                    </m:oMathPara>
                  </a14:m>
                  <a:endParaRPr lang="zh-TW" altLang="en-US" sz="20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5824317" y="4263694"/>
            <a:ext cx="829113" cy="461665"/>
            <a:chOff x="3518823" y="2481252"/>
            <a:chExt cx="829113" cy="461665"/>
          </a:xfrm>
        </p:grpSpPr>
        <p:grpSp>
          <p:nvGrpSpPr>
            <p:cNvPr id="121" name="群組 120"/>
            <p:cNvGrpSpPr/>
            <p:nvPr/>
          </p:nvGrpSpPr>
          <p:grpSpPr>
            <a:xfrm>
              <a:off x="3518823" y="2481252"/>
              <a:ext cx="311569" cy="461665"/>
              <a:chOff x="3518823" y="2481252"/>
              <a:chExt cx="311569" cy="461665"/>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25" name="文字方塊 124"/>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4</m:t>
                        </m:r>
                      </m:oMath>
                    </m:oMathPara>
                  </a14:m>
                  <a:endParaRPr lang="zh-TW" altLang="en-US" sz="20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5822497" y="5205858"/>
            <a:ext cx="843627" cy="461665"/>
            <a:chOff x="3518823" y="2481252"/>
            <a:chExt cx="843627" cy="461665"/>
          </a:xfrm>
        </p:grpSpPr>
        <p:grpSp>
          <p:nvGrpSpPr>
            <p:cNvPr id="127" name="群組 126"/>
            <p:cNvGrpSpPr/>
            <p:nvPr/>
          </p:nvGrpSpPr>
          <p:grpSpPr>
            <a:xfrm>
              <a:off x="3518823" y="2481252"/>
              <a:ext cx="311569" cy="461665"/>
              <a:chOff x="3518823" y="2481252"/>
              <a:chExt cx="311569" cy="461665"/>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a:p>
            </p:txBody>
          </p:sp>
          <p:sp>
            <p:nvSpPr>
              <p:cNvPr id="131" name="文字方塊 130"/>
              <p:cNvSpPr txBox="1"/>
              <p:nvPr/>
            </p:nvSpPr>
            <p:spPr>
              <a:xfrm>
                <a:off x="3530355" y="2481252"/>
                <a:ext cx="300037"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xmlns:a14="http://schemas.microsoft.com/office/drawing/2010/main">
          <mc:Choice Requires="a14">
            <p:sp>
              <p:nvSpPr>
                <p:cNvPr id="128" name="文字方塊 127"/>
                <p:cNvSpPr txBox="1"/>
                <p:nvPr/>
              </p:nvSpPr>
              <p:spPr>
                <a:xfrm>
                  <a:off x="4157266" y="2545696"/>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3</m:t>
                        </m:r>
                      </m:oMath>
                    </m:oMathPara>
                  </a14:m>
                  <a:endParaRPr lang="zh-TW" altLang="en-US" sz="2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2" name="文字方塊 131"/>
              <p:cNvSpPr txBox="1"/>
              <p:nvPr/>
            </p:nvSpPr>
            <p:spPr>
              <a:xfrm>
                <a:off x="8407132" y="3064687"/>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2</m:t>
                      </m:r>
                    </m:oMath>
                  </m:oMathPara>
                </a14:m>
                <a:endParaRPr lang="zh-TW" altLang="en-US" sz="2000" dirty="0"/>
              </a:p>
            </p:txBody>
          </p:sp>
        </mc:Choice>
        <mc:Fallback xmlns="">
          <p:sp>
            <p:nvSpPr>
              <p:cNvPr id="132" name="文字方塊 131"/>
              <p:cNvSpPr txBox="1">
                <a:spLocks noRot="1" noChangeAspect="1" noMove="1" noResize="1" noEditPoints="1" noAdjustHandles="1" noChangeArrowheads="1" noChangeShapeType="1" noTextEdit="1"/>
              </p:cNvSpPr>
              <p:nvPr/>
            </p:nvSpPr>
            <p:spPr>
              <a:xfrm>
                <a:off x="8407132" y="3064687"/>
                <a:ext cx="205184" cy="307777"/>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文字方塊 132"/>
              <p:cNvSpPr txBox="1"/>
              <p:nvPr/>
            </p:nvSpPr>
            <p:spPr>
              <a:xfrm>
                <a:off x="8410778" y="4878525"/>
                <a:ext cx="205184" cy="307777"/>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4</m:t>
                      </m:r>
                    </m:oMath>
                  </m:oMathPara>
                </a14:m>
                <a:endParaRPr lang="zh-TW" altLang="en-US" sz="2000" dirty="0"/>
              </a:p>
            </p:txBody>
          </p:sp>
        </mc:Choice>
        <mc:Fallback xmlns="">
          <p:sp>
            <p:nvSpPr>
              <p:cNvPr id="133" name="文字方塊 132"/>
              <p:cNvSpPr txBox="1">
                <a:spLocks noRot="1" noChangeAspect="1" noMove="1" noResize="1" noEditPoints="1" noAdjustHandles="1" noChangeArrowheads="1" noChangeShapeType="1" noTextEdit="1"/>
              </p:cNvSpPr>
              <p:nvPr/>
            </p:nvSpPr>
            <p:spPr>
              <a:xfrm>
                <a:off x="8410778" y="4878525"/>
                <a:ext cx="205184" cy="307777"/>
              </a:xfrm>
              <a:prstGeom prst="rect">
                <a:avLst/>
              </a:prstGeom>
              <a:blipFill rotWithShape="0">
                <a:blip r:embed="rId19"/>
                <a:stretch>
                  <a:fillRect/>
                </a:stretch>
              </a:blipFill>
            </p:spPr>
            <p:txBody>
              <a:bodyPr/>
              <a:lstStyle/>
              <a:p>
                <a:r>
                  <a:rPr lang="en-US">
                    <a:noFill/>
                  </a:rPr>
                  <a:t> </a:t>
                </a:r>
              </a:p>
            </p:txBody>
          </p:sp>
        </mc:Fallback>
      </mc:AlternateContent>
      <p:cxnSp>
        <p:nvCxnSpPr>
          <p:cNvPr id="144" name="直線單箭頭接點 143"/>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4302223"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8136736"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8145733"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a:endCxn id="11" idx="1"/>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867324" y="3619320"/>
            <a:ext cx="1133195" cy="9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872087"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872087" y="3655039"/>
            <a:ext cx="1125593" cy="1781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907690" y="4469042"/>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907690" y="4469042"/>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4750222" y="2802303"/>
            <a:ext cx="1037396" cy="3880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4750222" y="3190346"/>
            <a:ext cx="1060460" cy="465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4750222" y="3190346"/>
            <a:ext cx="1047909" cy="13439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4750222" y="3190346"/>
            <a:ext cx="1057621" cy="2273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4737162" y="2802303"/>
            <a:ext cx="1050456" cy="21992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4737162" y="3668283"/>
            <a:ext cx="1061988" cy="13332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4737162" y="5001518"/>
            <a:ext cx="1059149" cy="474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4737162" y="4534265"/>
            <a:ext cx="1060969" cy="467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6642917" y="2750065"/>
            <a:ext cx="672619" cy="4728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6779197" y="3222887"/>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6799988" y="4557557"/>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6666124" y="5049442"/>
            <a:ext cx="657266" cy="3747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2965459" y="4567489"/>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2987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191460" y="1119443"/>
            <a:ext cx="5585173"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400" dirty="0" err="1"/>
              <a:t>ReLU</a:t>
            </a:r>
            <a:r>
              <a:rPr lang="en-US" altLang="zh-TW" sz="2400" dirty="0"/>
              <a:t> is a special cases of </a:t>
            </a:r>
            <a:r>
              <a:rPr lang="en-US" altLang="zh-TW" sz="2400" dirty="0" err="1"/>
              <a:t>Maxout</a:t>
            </a:r>
            <a:endParaRPr lang="en-US" altLang="zh-TW" sz="2400" dirty="0"/>
          </a:p>
        </p:txBody>
      </p:sp>
      <p:sp>
        <p:nvSpPr>
          <p:cNvPr id="145" name="矩形 144"/>
          <p:cNvSpPr/>
          <p:nvPr/>
        </p:nvSpPr>
        <p:spPr>
          <a:xfrm>
            <a:off x="1031330" y="5997408"/>
            <a:ext cx="7379448"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400" dirty="0"/>
              <a:t>You can have more than 2 elements in a group.</a:t>
            </a:r>
          </a:p>
        </p:txBody>
      </p:sp>
      <p:sp>
        <p:nvSpPr>
          <p:cNvPr id="4" name="矩形 3"/>
          <p:cNvSpPr/>
          <p:nvPr/>
        </p:nvSpPr>
        <p:spPr>
          <a:xfrm>
            <a:off x="2474597" y="2539840"/>
            <a:ext cx="1881191" cy="1332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6" name="文字方塊 5"/>
          <p:cNvSpPr txBox="1"/>
          <p:nvPr/>
        </p:nvSpPr>
        <p:spPr>
          <a:xfrm>
            <a:off x="3220742" y="2440970"/>
            <a:ext cx="1139669" cy="400110"/>
          </a:xfrm>
          <a:prstGeom prst="rect">
            <a:avLst/>
          </a:prstGeom>
          <a:noFill/>
        </p:spPr>
        <p:txBody>
          <a:bodyPr wrap="square" rtlCol="0">
            <a:spAutoFit/>
          </a:bodyPr>
          <a:lstStyle/>
          <a:p>
            <a:pPr algn="ctr"/>
            <a:r>
              <a:rPr lang="en-US" altLang="zh-TW" sz="2000" dirty="0">
                <a:solidFill>
                  <a:srgbClr val="FF0000"/>
                </a:solidFill>
              </a:rPr>
              <a:t>neuron</a:t>
            </a:r>
            <a:endParaRPr lang="zh-TW" altLang="en-US" sz="2000" dirty="0">
              <a:solidFill>
                <a:srgbClr val="FF0000"/>
              </a:solidFill>
            </a:endParaRPr>
          </a:p>
        </p:txBody>
      </p:sp>
    </p:spTree>
    <p:extLst>
      <p:ext uri="{BB962C8B-B14F-4D97-AF65-F5344CB8AC3E}">
        <p14:creationId xmlns:p14="http://schemas.microsoft.com/office/powerpoint/2010/main" val="194942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412030"/>
            <a:ext cx="8229600" cy="4325112"/>
          </a:xfrm>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p>
          <a:p>
            <a:pPr lvl="1"/>
            <a:r>
              <a:rPr lang="en-US" altLang="zh-TW" sz="2000" dirty="0"/>
              <a:t>Activation function in </a:t>
            </a:r>
            <a:r>
              <a:rPr lang="en-US" altLang="zh-TW" sz="2000" dirty="0" err="1"/>
              <a:t>maxout</a:t>
            </a:r>
            <a:r>
              <a:rPr lang="en-US" altLang="zh-TW" sz="2000" dirty="0"/>
              <a:t> network can be any piecewise linear convex function</a:t>
            </a:r>
            <a:br>
              <a:rPr lang="zh-CN" altLang="en-US" sz="2000" dirty="0"/>
            </a:br>
            <a:r>
              <a:rPr lang="en-US" altLang="zh-CN" sz="2000" dirty="0" err="1"/>
              <a:t>maxout</a:t>
            </a:r>
            <a:r>
              <a:rPr lang="zh-CN" altLang="en-US" sz="2000" dirty="0"/>
              <a:t>网络中的激活函数可以是任何分段线性凸函数</a:t>
            </a:r>
            <a:endParaRPr lang="en-US" altLang="zh-CN" sz="2000" dirty="0"/>
          </a:p>
          <a:p>
            <a:pPr lvl="1"/>
            <a:endParaRPr lang="en-US" altLang="zh-TW" sz="2000" dirty="0"/>
          </a:p>
          <a:p>
            <a:pPr lvl="1"/>
            <a:r>
              <a:rPr lang="en-US" altLang="zh-TW" sz="2000" dirty="0"/>
              <a:t>How many pieces depending on how many elements in a group </a:t>
            </a:r>
            <a:br>
              <a:rPr lang="zh-CN" altLang="en-US" sz="2000" dirty="0"/>
            </a:br>
            <a:r>
              <a:rPr lang="zh-CN" altLang="en-US" sz="2000" dirty="0"/>
              <a:t>多少件取决于一组中的多少个元素</a:t>
            </a:r>
            <a:endParaRPr lang="zh-TW" altLang="en-US" sz="2000" dirty="0"/>
          </a:p>
          <a:p>
            <a:endParaRPr lang="zh-TW" altLang="en-US" dirty="0"/>
          </a:p>
        </p:txBody>
      </p:sp>
      <p:sp>
        <p:nvSpPr>
          <p:cNvPr id="5" name="矩形 4"/>
          <p:cNvSpPr/>
          <p:nvPr/>
        </p:nvSpPr>
        <p:spPr>
          <a:xfrm>
            <a:off x="926419" y="4221874"/>
            <a:ext cx="3313725"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400" dirty="0"/>
              <a:t>2 elements in a group</a:t>
            </a:r>
          </a:p>
        </p:txBody>
      </p:sp>
      <p:grpSp>
        <p:nvGrpSpPr>
          <p:cNvPr id="6" name="群組 5"/>
          <p:cNvGrpSpPr/>
          <p:nvPr/>
        </p:nvGrpSpPr>
        <p:grpSpPr>
          <a:xfrm>
            <a:off x="602871" y="4916944"/>
            <a:ext cx="1600832" cy="1600832"/>
            <a:chOff x="6200673" y="4150479"/>
            <a:chExt cx="2474339" cy="2474339"/>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2748303" y="4945004"/>
            <a:ext cx="1600832" cy="1600832"/>
            <a:chOff x="6200673" y="4150479"/>
            <a:chExt cx="2474339" cy="2474339"/>
          </a:xfrm>
        </p:grpSpPr>
        <p:cxnSp>
          <p:nvCxnSpPr>
            <p:cNvPr id="22" name="直線單箭頭接點 21"/>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48" name="群組 47"/>
          <p:cNvGrpSpPr/>
          <p:nvPr/>
        </p:nvGrpSpPr>
        <p:grpSpPr>
          <a:xfrm>
            <a:off x="5138063" y="4936727"/>
            <a:ext cx="1600832" cy="1600832"/>
            <a:chOff x="6200673" y="4150479"/>
            <a:chExt cx="2474339" cy="2474339"/>
          </a:xfrm>
        </p:grpSpPr>
        <p:cxnSp>
          <p:nvCxnSpPr>
            <p:cNvPr id="49" name="直線單箭頭接點 48"/>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6979338" y="4916944"/>
            <a:ext cx="1600832" cy="1620615"/>
            <a:chOff x="6200673" y="4119901"/>
            <a:chExt cx="2474339" cy="2504917"/>
          </a:xfrm>
        </p:grpSpPr>
        <p:cxnSp>
          <p:nvCxnSpPr>
            <p:cNvPr id="54" name="直線單箭頭接點 5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5080221" y="4224766"/>
            <a:ext cx="3313725"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400" dirty="0"/>
              <a:t>3 elements in a group</a:t>
            </a:r>
          </a:p>
        </p:txBody>
      </p:sp>
      <p:cxnSp>
        <p:nvCxnSpPr>
          <p:cNvPr id="61" name="直線接點 60"/>
          <p:cNvCxnSpPr/>
          <p:nvPr/>
        </p:nvCxnSpPr>
        <p:spPr>
          <a:xfrm>
            <a:off x="5314546" y="5920877"/>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7200900" y="6060067"/>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30" name="標題 1"/>
          <p:cNvSpPr>
            <a:spLocks noGrp="1"/>
          </p:cNvSpPr>
          <p:nvPr>
            <p:ph type="title"/>
          </p:nvPr>
        </p:nvSpPr>
        <p:spPr>
          <a:xfrm>
            <a:off x="442582" y="610591"/>
            <a:ext cx="8342283" cy="1043200"/>
          </a:xfrm>
        </p:spPr>
        <p:txBody>
          <a:bodyPr>
            <a:normAutofit/>
          </a:bodyPr>
          <a:lstStyle/>
          <a:p>
            <a:r>
              <a:rPr lang="en-US" altLang="zh-TW" b="1" dirty="0" err="1">
                <a:solidFill>
                  <a:srgbClr val="0000FF"/>
                </a:solidFill>
                <a:latin typeface="Arial" charset="0"/>
                <a:ea typeface="Arial" charset="0"/>
                <a:cs typeface="Arial" charset="0"/>
              </a:rPr>
              <a:t>Maxout</a:t>
            </a:r>
            <a:r>
              <a:rPr lang="en-US" altLang="zh-TW" b="1" dirty="0">
                <a:solidFill>
                  <a:srgbClr val="0000FF"/>
                </a:solidFill>
                <a:latin typeface="Arial" charset="0"/>
                <a:ea typeface="Arial" charset="0"/>
                <a:cs typeface="Arial" charset="0"/>
              </a:rPr>
              <a:t> </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141752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a:t>Max</a:t>
              </a:r>
              <a:endParaRPr lang="zh-TW" altLang="en-US" sz="1600"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35717" name="方程式" r:id="rId3" imgW="126720" imgH="139680" progId="Equation.3">
                          <p:embed/>
                        </p:oleObj>
                      </mc:Choice>
                      <mc:Fallback>
                        <p:oleObj name="方程式" r:id="rId3" imgW="126720" imgH="139680" progId="Equation.3">
                          <p:embed/>
                          <p:pic>
                            <p:nvPicPr>
                              <p:cNvPr id="0" name=""/>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35718"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5023412" y="251286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5023412" y="2512864"/>
                <a:ext cx="238847" cy="369332"/>
              </a:xfrm>
              <a:prstGeom prst="rect">
                <a:avLst/>
              </a:prstGeom>
              <a:blipFill rotWithShape="0">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1292" y="305066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1292" y="3050669"/>
                <a:ext cx="238848" cy="369332"/>
              </a:xfrm>
              <a:prstGeom prst="rect">
                <a:avLst/>
              </a:prstGeom>
              <a:blipFill rotWithShape="0">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35719" name="方程式" r:id="rId22" imgW="126720" imgH="139680" progId="Equation.3">
                          <p:embed/>
                        </p:oleObj>
                      </mc:Choice>
                      <mc:Fallback>
                        <p:oleObj name="方程式" r:id="rId22" imgW="126720" imgH="139680" progId="Equation.3">
                          <p:embed/>
                          <p:pic>
                            <p:nvPicPr>
                              <p:cNvPr id="0" name=""/>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35720"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1062987"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102907"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70848" y="2509025"/>
              <a:ext cx="1086895" cy="4259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772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281910"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81910"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文字方塊 117"/>
              <p:cNvSpPr txBox="1"/>
              <p:nvPr/>
            </p:nvSpPr>
            <p:spPr>
              <a:xfrm>
                <a:off x="6851910" y="5535181"/>
                <a:ext cx="754374" cy="369332"/>
              </a:xfrm>
              <a:prstGeom prst="rect">
                <a:avLst/>
              </a:prstGeom>
              <a:noFill/>
            </p:spPr>
            <p:txBody>
              <a:bodyPr wrap="none" lIns="0" tIns="0" rIns="0" bIns="0" rtlCol="0">
                <a:spAutoFit/>
              </a:bodyPr>
              <a:lstStyle/>
              <a:p>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oMath>
                </a14:m>
                <a:r>
                  <a:rPr lang="en-US" altLang="zh-TW" sz="2400" dirty="0"/>
                  <a:t>0</a:t>
                </a:r>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6851910" y="5535181"/>
                <a:ext cx="754374" cy="369332"/>
              </a:xfrm>
              <a:prstGeom prst="rect">
                <a:avLst/>
              </a:prstGeom>
              <a:blipFill rotWithShape="0">
                <a:blip r:embed="rId37"/>
                <a:stretch>
                  <a:fillRect l="-9677" t="-24590" r="-23387" b="-49180"/>
                </a:stretch>
              </a:blipFill>
            </p:spPr>
            <p:txBody>
              <a:bodyPr/>
              <a:lstStyle/>
              <a:p>
                <a:r>
                  <a:rPr lang="zh-TW" altLang="en-US">
                    <a:noFill/>
                  </a:rPr>
                  <a:t> </a:t>
                </a:r>
              </a:p>
            </p:txBody>
          </p:sp>
        </mc:Fallback>
      </mc:AlternateContent>
      <p:sp>
        <p:nvSpPr>
          <p:cNvPr id="93" name="標題 1"/>
          <p:cNvSpPr>
            <a:spLocks noGrp="1"/>
          </p:cNvSpPr>
          <p:nvPr>
            <p:ph type="title"/>
          </p:nvPr>
        </p:nvSpPr>
        <p:spPr>
          <a:xfrm>
            <a:off x="442582" y="610591"/>
            <a:ext cx="8342283" cy="1043200"/>
          </a:xfrm>
        </p:spPr>
        <p:txBody>
          <a:bodyPr>
            <a:normAutofit/>
          </a:bodyPr>
          <a:lstStyle/>
          <a:p>
            <a:r>
              <a:rPr lang="en-US" altLang="zh-TW" b="1" dirty="0" err="1">
                <a:solidFill>
                  <a:srgbClr val="0000FF"/>
                </a:solidFill>
                <a:latin typeface="Arial" charset="0"/>
                <a:ea typeface="Arial" charset="0"/>
                <a:cs typeface="Arial" charset="0"/>
              </a:rPr>
              <a:t>Maxout</a:t>
            </a:r>
            <a:r>
              <a:rPr lang="en-US" altLang="zh-TW" b="1" dirty="0">
                <a:solidFill>
                  <a:srgbClr val="0000FF"/>
                </a:solidFill>
                <a:latin typeface="Arial" charset="0"/>
                <a:ea typeface="Arial" charset="0"/>
                <a:cs typeface="Arial" charset="0"/>
              </a:rPr>
              <a:t> </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3345991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群組 99"/>
          <p:cNvGrpSpPr/>
          <p:nvPr/>
        </p:nvGrpSpPr>
        <p:grpSpPr>
          <a:xfrm>
            <a:off x="4084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a:t>Max</a:t>
              </a:r>
              <a:endParaRPr lang="zh-TW" altLang="en-US" sz="1600"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36741" name="方程式" r:id="rId3" imgW="126720" imgH="139680" progId="Equation.3">
                          <p:embed/>
                        </p:oleObj>
                      </mc:Choice>
                      <mc:Fallback>
                        <p:oleObj name="方程式" r:id="rId3" imgW="126720" imgH="139680" progId="Equation.3">
                          <p:embed/>
                          <p:pic>
                            <p:nvPicPr>
                              <p:cNvPr id="0" name=""/>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36742"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b="0" i="1" smtClean="0">
                                    <a:latin typeface="Cambria Math" panose="02040503050406030204" pitchFamily="18" charset="0"/>
                                  </a:rPr>
                                  <m:t>1</m:t>
                                </m:r>
                              </m:sub>
                              <m:sup/>
                            </m:sSubSup>
                            <m:r>
                              <a:rPr lang="en-US" altLang="zh-TW" sz="2000" b="0" i="1" smtClean="0">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6" name="文字方塊 75"/>
              <p:cNvSpPr txBox="1"/>
              <p:nvPr/>
            </p:nvSpPr>
            <p:spPr>
              <a:xfrm>
                <a:off x="5185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185596" y="1893715"/>
                <a:ext cx="305596" cy="369332"/>
              </a:xfrm>
              <a:prstGeom prst="rect">
                <a:avLst/>
              </a:prstGeom>
              <a:blipFill rotWithShape="0">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631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631334" y="2208573"/>
                <a:ext cx="242374" cy="369332"/>
              </a:xfrm>
              <a:prstGeom prst="rect">
                <a:avLst/>
              </a:prstGeom>
              <a:blipFill rotWithShape="0">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4921562" y="2716760"/>
                <a:ext cx="408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𝑤</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4921562" y="2716760"/>
                <a:ext cx="408252" cy="369332"/>
              </a:xfrm>
              <a:prstGeom prst="rect">
                <a:avLst/>
              </a:prstGeom>
              <a:blipFill rotWithShape="0">
                <a:blip r:embed="rId17"/>
                <a:stretch>
                  <a:fillRect l="-8955" r="-298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50673" y="3151524"/>
                <a:ext cx="3382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solidFill>
                                <a:srgbClr val="FF0000"/>
                              </a:solidFill>
                              <a:latin typeface="Cambria Math" panose="02040503050406030204" pitchFamily="18" charset="0"/>
                            </a:rPr>
                          </m:ctrlPr>
                        </m:sSupPr>
                        <m:e>
                          <m:r>
                            <a:rPr lang="en-US" altLang="zh-TW" sz="2400" b="0" i="1" smtClean="0">
                              <a:solidFill>
                                <a:srgbClr val="FF0000"/>
                              </a:solidFill>
                              <a:latin typeface="Cambria Math" panose="02040503050406030204" pitchFamily="18" charset="0"/>
                            </a:rPr>
                            <m:t>𝑏</m:t>
                          </m:r>
                        </m:e>
                        <m:sup>
                          <m:r>
                            <a:rPr lang="en-US" altLang="zh-TW" sz="2400" b="0" i="1" smtClean="0">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50673" y="3151524"/>
                <a:ext cx="338298" cy="369332"/>
              </a:xfrm>
              <a:prstGeom prst="rect">
                <a:avLst/>
              </a:prstGeom>
              <a:blipFill rotWithShape="0">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989014"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989015"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3475698"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3475698" y="5200574"/>
                <a:ext cx="241733" cy="369332"/>
              </a:xfrm>
              <a:prstGeom prst="rect">
                <a:avLst/>
              </a:prstGeom>
              <a:blipFill rotWithShape="0">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1293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2479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字方塊 97"/>
              <p:cNvSpPr txBox="1"/>
              <p:nvPr/>
            </p:nvSpPr>
            <p:spPr>
              <a:xfrm>
                <a:off x="3211547"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3211547" y="4637469"/>
                <a:ext cx="1563377" cy="369332"/>
              </a:xfrm>
              <a:prstGeom prst="rect">
                <a:avLst/>
              </a:prstGeom>
              <a:blipFill rotWithShape="0">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2834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2834601" y="4268767"/>
                <a:ext cx="247952" cy="369332"/>
              </a:xfrm>
              <a:prstGeom prst="rect">
                <a:avLst/>
              </a:prstGeom>
              <a:blipFill rotWithShape="0">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449174" y="1739498"/>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36743" name="方程式" r:id="rId22" imgW="126720" imgH="139680" progId="Equation.3">
                          <p:embed/>
                        </p:oleObj>
                      </mc:Choice>
                      <mc:Fallback>
                        <p:oleObj name="方程式" r:id="rId22" imgW="126720" imgH="139680" progId="Equation.3">
                          <p:embed/>
                          <p:pic>
                            <p:nvPicPr>
                              <p:cNvPr id="0" name=""/>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36744"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1048619"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600"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76348"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70848" y="2509025"/>
              <a:ext cx="1086895" cy="4259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1635883" y="4320581"/>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2361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5281910"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5281911"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p:cNvSpPr txBox="1"/>
              <p:nvPr/>
            </p:nvSpPr>
            <p:spPr>
              <a:xfrm>
                <a:off x="7768594"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7" name="文字方塊 96"/>
              <p:cNvSpPr txBox="1">
                <a:spLocks noRot="1" noChangeAspect="1" noMove="1" noResize="1" noEditPoints="1" noAdjustHandles="1" noChangeArrowheads="1" noChangeShapeType="1" noTextEdit="1"/>
              </p:cNvSpPr>
              <p:nvPr/>
            </p:nvSpPr>
            <p:spPr>
              <a:xfrm>
                <a:off x="7768594" y="5286532"/>
                <a:ext cx="241733" cy="369332"/>
              </a:xfrm>
              <a:prstGeom prst="rect">
                <a:avLst/>
              </a:prstGeom>
              <a:blipFill rotWithShape="0">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6547442"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104"/>
              <p:cNvSpPr txBox="1"/>
              <p:nvPr/>
            </p:nvSpPr>
            <p:spPr>
              <a:xfrm>
                <a:off x="7251473"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7251473" y="4867053"/>
                <a:ext cx="1686103" cy="369332"/>
              </a:xfrm>
              <a:prstGeom prst="rect">
                <a:avLst/>
              </a:prstGeom>
              <a:blipFill rotWithShape="0">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127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127497" y="4354725"/>
                <a:ext cx="247952" cy="369332"/>
              </a:xfrm>
              <a:prstGeom prst="rect">
                <a:avLst/>
              </a:prstGeom>
              <a:blipFill rotWithShape="0">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5928779" y="4406539"/>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5375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5250673" y="5106466"/>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字方塊 92"/>
              <p:cNvSpPr txBox="1"/>
              <p:nvPr/>
            </p:nvSpPr>
            <p:spPr>
              <a:xfrm>
                <a:off x="7127497" y="6060935"/>
                <a:ext cx="190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127497" y="6060935"/>
                <a:ext cx="1900841" cy="369332"/>
              </a:xfrm>
              <a:prstGeom prst="rect">
                <a:avLst/>
              </a:prstGeom>
              <a:blipFill rotWithShape="0">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5588971" y="3330245"/>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800" dirty="0"/>
              <a:t>Learnable Activation Function</a:t>
            </a:r>
            <a:endParaRPr lang="zh-TW" altLang="en-US" sz="2800" dirty="0"/>
          </a:p>
        </p:txBody>
      </p:sp>
      <p:sp>
        <p:nvSpPr>
          <p:cNvPr id="106" name="標題 1"/>
          <p:cNvSpPr>
            <a:spLocks noGrp="1"/>
          </p:cNvSpPr>
          <p:nvPr>
            <p:ph type="title"/>
          </p:nvPr>
        </p:nvSpPr>
        <p:spPr>
          <a:xfrm>
            <a:off x="442582" y="610591"/>
            <a:ext cx="8342283" cy="1043200"/>
          </a:xfrm>
        </p:spPr>
        <p:txBody>
          <a:bodyPr>
            <a:normAutofit/>
          </a:bodyPr>
          <a:lstStyle/>
          <a:p>
            <a:r>
              <a:rPr lang="en-US" altLang="zh-TW" b="1" dirty="0" err="1">
                <a:solidFill>
                  <a:srgbClr val="0000FF"/>
                </a:solidFill>
                <a:latin typeface="Arial" charset="0"/>
                <a:ea typeface="Arial" charset="0"/>
                <a:cs typeface="Arial" charset="0"/>
              </a:rPr>
              <a:t>Maxout</a:t>
            </a:r>
            <a:r>
              <a:rPr lang="en-US" altLang="zh-TW" b="1" dirty="0">
                <a:solidFill>
                  <a:srgbClr val="0000FF"/>
                </a:solidFill>
                <a:latin typeface="Arial" charset="0"/>
                <a:ea typeface="Arial" charset="0"/>
                <a:cs typeface="Arial" charset="0"/>
              </a:rPr>
              <a:t> </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4103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内容占位符 2"/>
          <p:cNvSpPr>
            <a:spLocks noGrp="1"/>
          </p:cNvSpPr>
          <p:nvPr>
            <p:ph idx="1"/>
          </p:nvPr>
        </p:nvSpPr>
        <p:spPr>
          <a:xfrm>
            <a:off x="152400" y="735014"/>
            <a:ext cx="4862512" cy="2819400"/>
          </a:xfrm>
        </p:spPr>
        <p:txBody>
          <a:bodyPr/>
          <a:lstStyle/>
          <a:p>
            <a:endParaRPr lang="en-US" altLang="zh-CN" sz="2400" b="1" dirty="0">
              <a:latin typeface="Arial" charset="0"/>
              <a:ea typeface="ＭＳ Ｐゴシック" charset="-128"/>
            </a:endParaRPr>
          </a:p>
          <a:p>
            <a:r>
              <a:rPr lang="en-US" altLang="zh-CN" sz="2400" b="1" dirty="0">
                <a:latin typeface="Arial" charset="0"/>
                <a:ea typeface="ＭＳ Ｐゴシック" charset="-128"/>
              </a:rPr>
              <a:t>Prevent from over-fitting</a:t>
            </a:r>
          </a:p>
          <a:p>
            <a:r>
              <a:rPr lang="en-US" altLang="zh-CN" sz="2400" b="1" dirty="0">
                <a:latin typeface="Arial" charset="0"/>
                <a:ea typeface="ＭＳ Ｐゴシック" charset="-128"/>
              </a:rPr>
              <a:t>Prevent units from co-adapting</a:t>
            </a:r>
          </a:p>
          <a:p>
            <a:endParaRPr lang="en-US" altLang="zh-CN" sz="2400" b="1" dirty="0">
              <a:latin typeface="Arial" charset="0"/>
              <a:ea typeface="ＭＳ Ｐゴシック" charset="-128"/>
            </a:endParaRPr>
          </a:p>
          <a:p>
            <a:endParaRPr lang="en-US" altLang="zh-CN" sz="2400" b="1" dirty="0">
              <a:latin typeface="Arial" charset="0"/>
              <a:ea typeface="ＭＳ Ｐゴシック" charset="-128"/>
            </a:endParaRPr>
          </a:p>
          <a:p>
            <a:endParaRPr lang="en-US" altLang="zh-CN" sz="2400" b="1" dirty="0">
              <a:latin typeface="Arial" charset="0"/>
              <a:ea typeface="ＭＳ Ｐゴシック" charset="-128"/>
            </a:endParaRPr>
          </a:p>
        </p:txBody>
      </p:sp>
      <p:sp>
        <p:nvSpPr>
          <p:cNvPr id="239620" name="TextBox 3"/>
          <p:cNvSpPr txBox="1">
            <a:spLocks noChangeArrowheads="1"/>
          </p:cNvSpPr>
          <p:nvPr/>
        </p:nvSpPr>
        <p:spPr bwMode="auto">
          <a:xfrm>
            <a:off x="304800" y="4675981"/>
            <a:ext cx="51054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buFont typeface="Arial" charset="0"/>
              <a:buChar char="•"/>
            </a:pPr>
            <a:r>
              <a:rPr lang="en-US" altLang="x-none" b="1" u="sng" dirty="0">
                <a:latin typeface="Arial" charset="0"/>
              </a:rPr>
              <a:t>Training</a:t>
            </a:r>
            <a:r>
              <a:rPr lang="en-US" altLang="x-none" b="1" dirty="0">
                <a:latin typeface="Arial" charset="0"/>
              </a:rPr>
              <a:t>: remove randomly selected units according to a rate (0.4)</a:t>
            </a:r>
          </a:p>
          <a:p>
            <a:pPr eaLnBrk="1" hangingPunct="1">
              <a:buFont typeface="Arial" charset="0"/>
              <a:buChar char="•"/>
            </a:pPr>
            <a:r>
              <a:rPr lang="en-US" altLang="x-none" b="1" u="sng" dirty="0">
                <a:latin typeface="Arial" charset="0"/>
              </a:rPr>
              <a:t>Testing</a:t>
            </a:r>
            <a:r>
              <a:rPr lang="en-US" altLang="x-none" b="1" dirty="0">
                <a:latin typeface="Arial" charset="0"/>
              </a:rPr>
              <a:t>: multiply all the units with (1- dropout rate)</a:t>
            </a:r>
          </a:p>
        </p:txBody>
      </p:sp>
      <p:pic>
        <p:nvPicPr>
          <p:cNvPr id="6" name="Picture 5"/>
          <p:cNvPicPr>
            <a:picLocks noChangeAspect="1"/>
          </p:cNvPicPr>
          <p:nvPr/>
        </p:nvPicPr>
        <p:blipFill>
          <a:blip r:embed="rId2"/>
          <a:stretch>
            <a:fillRect/>
          </a:stretch>
        </p:blipFill>
        <p:spPr>
          <a:xfrm>
            <a:off x="3124200" y="861219"/>
            <a:ext cx="5878945" cy="5791200"/>
          </a:xfrm>
          <a:prstGeom prst="rect">
            <a:avLst/>
          </a:prstGeom>
        </p:spPr>
      </p:pic>
      <p:sp>
        <p:nvSpPr>
          <p:cNvPr id="8" name="Title 1"/>
          <p:cNvSpPr>
            <a:spLocks noGrp="1"/>
          </p:cNvSpPr>
          <p:nvPr>
            <p:ph type="title"/>
          </p:nvPr>
        </p:nvSpPr>
        <p:spPr>
          <a:xfrm>
            <a:off x="762000" y="239714"/>
            <a:ext cx="2895600" cy="990600"/>
          </a:xfrm>
        </p:spPr>
        <p:txBody>
          <a:bodyPr>
            <a:normAutofit/>
          </a:bodyPr>
          <a:lstStyle/>
          <a:p>
            <a:r>
              <a:rPr lang="en-US" sz="4400" b="1" dirty="0">
                <a:solidFill>
                  <a:srgbClr val="0000FF"/>
                </a:solidFill>
                <a:latin typeface="Calibri"/>
                <a:cs typeface="Calibri"/>
              </a:rPr>
              <a:t>Dropout</a:t>
            </a:r>
          </a:p>
        </p:txBody>
      </p:sp>
    </p:spTree>
    <p:extLst>
      <p:ext uri="{BB962C8B-B14F-4D97-AF65-F5344CB8AC3E}">
        <p14:creationId xmlns:p14="http://schemas.microsoft.com/office/powerpoint/2010/main" val="669034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群組 110"/>
          <p:cNvGrpSpPr/>
          <p:nvPr/>
        </p:nvGrpSpPr>
        <p:grpSpPr>
          <a:xfrm>
            <a:off x="2369918" y="1505394"/>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2649437" y="3206860"/>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4439720" y="3192846"/>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4405026" y="1760371"/>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609600" y="814251"/>
            <a:ext cx="2321169" cy="523220"/>
          </a:xfrm>
          <a:prstGeom prst="rect">
            <a:avLst/>
          </a:prstGeom>
          <a:noFill/>
          <a:ln w="76200">
            <a:noFill/>
          </a:ln>
        </p:spPr>
        <p:txBody>
          <a:bodyPr wrap="square" rtlCol="0">
            <a:spAutoFit/>
          </a:bodyPr>
          <a:lstStyle/>
          <a:p>
            <a:r>
              <a:rPr lang="en-US" altLang="zh-TW" sz="2800" b="1" u="sng" dirty="0">
                <a:solidFill>
                  <a:srgbClr val="0000FF"/>
                </a:solidFill>
              </a:rPr>
              <a:t>Testing:</a:t>
            </a:r>
            <a:endParaRPr lang="zh-TW" altLang="en-US" sz="2800" b="1" u="sng" dirty="0">
              <a:solidFill>
                <a:srgbClr val="0000FF"/>
              </a:solidFill>
            </a:endParaRPr>
          </a:p>
        </p:txBody>
      </p:sp>
      <p:sp>
        <p:nvSpPr>
          <p:cNvPr id="71" name="文字方塊 70"/>
          <p:cNvSpPr txBox="1"/>
          <p:nvPr/>
        </p:nvSpPr>
        <p:spPr>
          <a:xfrm>
            <a:off x="685378" y="4278037"/>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FF0000"/>
                </a:solidFill>
              </a:rPr>
              <a:t>No dropout</a:t>
            </a:r>
          </a:p>
        </p:txBody>
      </p:sp>
      <p:sp>
        <p:nvSpPr>
          <p:cNvPr id="73" name="文字方塊 72"/>
          <p:cNvSpPr txBox="1"/>
          <p:nvPr/>
        </p:nvSpPr>
        <p:spPr>
          <a:xfrm>
            <a:off x="1290208" y="4846911"/>
            <a:ext cx="5567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If the dropout rate at training is p%, all the weights times (100-p)%</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7" name="文字方塊 76"/>
              <p:cNvSpPr txBox="1"/>
              <p:nvPr/>
            </p:nvSpPr>
            <p:spPr>
              <a:xfrm>
                <a:off x="1290209" y="5746509"/>
                <a:ext cx="7853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Assume that the dropout rate is 40%. </a:t>
                </a:r>
              </a:p>
              <a:p>
                <a:r>
                  <a:rPr lang="en-US" altLang="zh-TW" sz="2400" dirty="0">
                    <a:solidFill>
                      <a:srgbClr val="0000FF"/>
                    </a:solidFill>
                  </a:rPr>
                  <a:t>     If a weight  </a:t>
                </a:r>
                <a14:m>
                  <m:oMath xmlns:m="http://schemas.openxmlformats.org/officeDocument/2006/math">
                    <m:r>
                      <m:rPr>
                        <m:sty m:val="p"/>
                      </m:rPr>
                      <a:rPr lang="en-US" altLang="zh-TW" sz="2400" b="0" i="0" smtClean="0">
                        <a:solidFill>
                          <a:srgbClr val="0000FF"/>
                        </a:solidFill>
                        <a:latin typeface="Cambria Math" panose="02040503050406030204" pitchFamily="18" charset="0"/>
                      </a:rPr>
                      <m:t>w</m:t>
                    </m:r>
                    <m:r>
                      <a:rPr lang="en-US" altLang="zh-TW" sz="2400" b="0" i="1" smtClean="0">
                        <a:solidFill>
                          <a:srgbClr val="0000FF"/>
                        </a:solidFill>
                        <a:latin typeface="Cambria Math" panose="02040503050406030204" pitchFamily="18" charset="0"/>
                      </a:rPr>
                      <m:t>=1</m:t>
                    </m:r>
                  </m:oMath>
                </a14:m>
                <a:r>
                  <a:rPr lang="zh-TW" altLang="en-US" sz="2400" dirty="0">
                    <a:solidFill>
                      <a:srgbClr val="0000FF"/>
                    </a:solidFill>
                  </a:rPr>
                  <a:t> </a:t>
                </a:r>
                <a:r>
                  <a:rPr lang="en-US" altLang="zh-TW" sz="2400" dirty="0">
                    <a:solidFill>
                      <a:srgbClr val="0000FF"/>
                    </a:solidFill>
                  </a:rPr>
                  <a:t>by training, set </a:t>
                </a:r>
                <a14:m>
                  <m:oMath xmlns:m="http://schemas.openxmlformats.org/officeDocument/2006/math">
                    <m:r>
                      <a:rPr lang="en-US" altLang="zh-TW" sz="2400" i="1" smtClean="0">
                        <a:solidFill>
                          <a:srgbClr val="0000FF"/>
                        </a:solidFill>
                        <a:latin typeface="Cambria Math" panose="02040503050406030204" pitchFamily="18" charset="0"/>
                      </a:rPr>
                      <m:t>𝑤</m:t>
                    </m:r>
                    <m:r>
                      <a:rPr lang="en-US" altLang="zh-TW" sz="2400" b="0" i="1" smtClean="0">
                        <a:solidFill>
                          <a:srgbClr val="0000FF"/>
                        </a:solidFill>
                        <a:latin typeface="Cambria Math" panose="02040503050406030204" pitchFamily="18" charset="0"/>
                      </a:rPr>
                      <m:t>=0.</m:t>
                    </m:r>
                    <m:r>
                      <a:rPr lang="en-US" altLang="zh-TW" sz="2400" b="0" i="1" smtClean="0">
                        <a:solidFill>
                          <a:srgbClr val="0000FF"/>
                        </a:solidFill>
                        <a:latin typeface="Cambria Math" charset="0"/>
                      </a:rPr>
                      <m:t>6 </m:t>
                    </m:r>
                  </m:oMath>
                </a14:m>
                <a:r>
                  <a:rPr lang="en-US" altLang="zh-TW" sz="2400" dirty="0">
                    <a:solidFill>
                      <a:srgbClr val="0000FF"/>
                    </a:solidFill>
                  </a:rPr>
                  <a:t>for testing.</a:t>
                </a:r>
                <a:endParaRPr lang="zh-TW" altLang="en-US" sz="2400" dirty="0">
                  <a:solidFill>
                    <a:srgbClr val="0000FF"/>
                  </a:solidFill>
                </a:endParaRPr>
              </a:p>
            </p:txBody>
          </p:sp>
        </mc:Choice>
        <mc:Fallback xmlns="">
          <p:sp>
            <p:nvSpPr>
              <p:cNvPr id="77" name="文字方塊 76"/>
              <p:cNvSpPr txBox="1">
                <a:spLocks noRot="1" noChangeAspect="1" noMove="1" noResize="1" noEditPoints="1" noAdjustHandles="1" noChangeArrowheads="1" noChangeShapeType="1" noTextEdit="1"/>
              </p:cNvSpPr>
              <p:nvPr/>
            </p:nvSpPr>
            <p:spPr>
              <a:xfrm>
                <a:off x="1290209" y="5746509"/>
                <a:ext cx="7853791" cy="830997"/>
              </a:xfrm>
              <a:prstGeom prst="rect">
                <a:avLst/>
              </a:prstGeom>
              <a:blipFill rotWithShape="0">
                <a:blip r:embed="rId3"/>
                <a:stretch>
                  <a:fillRect l="-1087" t="-13235" b="-73529"/>
                </a:stretch>
              </a:blipFill>
            </p:spPr>
            <p:txBody>
              <a:bodyPr/>
              <a:lstStyle/>
              <a:p>
                <a:r>
                  <a:rPr lang="en-US">
                    <a:noFill/>
                  </a:rPr>
                  <a:t> </a:t>
                </a:r>
              </a:p>
            </p:txBody>
          </p:sp>
        </mc:Fallback>
      </mc:AlternateContent>
    </p:spTree>
    <p:extLst>
      <p:ext uri="{BB962C8B-B14F-4D97-AF65-F5344CB8AC3E}">
        <p14:creationId xmlns:p14="http://schemas.microsoft.com/office/powerpoint/2010/main" val="1133148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5686" y="507110"/>
            <a:ext cx="8229600" cy="1066800"/>
          </a:xfrm>
        </p:spPr>
        <p:txBody>
          <a:bodyPr/>
          <a:lstStyle/>
          <a:p>
            <a:r>
              <a:rPr lang="en-US" altLang="zh-TW" b="1" dirty="0">
                <a:solidFill>
                  <a:srgbClr val="0000FF"/>
                </a:solidFill>
                <a:latin typeface="Arial" charset="0"/>
                <a:ea typeface="Arial" charset="0"/>
                <a:cs typeface="Arial" charset="0"/>
              </a:rPr>
              <a:t>Dropout - Intuitive Reason</a:t>
            </a:r>
            <a:endParaRPr lang="zh-TW" altLang="en-US" b="1" dirty="0">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442686" y="1460041"/>
            <a:ext cx="8229600" cy="4325112"/>
          </a:xfrm>
        </p:spPr>
        <p:txBody>
          <a:bodyPr/>
          <a:lstStyle/>
          <a:p>
            <a:r>
              <a:rPr lang="en-US" altLang="zh-TW" dirty="0"/>
              <a:t>Why the weights should multiply (100-p)% (dropout rate) when testing?</a:t>
            </a:r>
            <a:endParaRPr lang="zh-TW" altLang="en-US" dirty="0"/>
          </a:p>
        </p:txBody>
      </p:sp>
      <p:sp>
        <p:nvSpPr>
          <p:cNvPr id="4" name="矩形 3"/>
          <p:cNvSpPr/>
          <p:nvPr/>
        </p:nvSpPr>
        <p:spPr>
          <a:xfrm>
            <a:off x="674552" y="2636369"/>
            <a:ext cx="2689134" cy="461665"/>
          </a:xfrm>
          <a:prstGeom prst="rect">
            <a:avLst/>
          </a:prstGeom>
        </p:spPr>
        <p:txBody>
          <a:bodyPr wrap="none">
            <a:spAutoFit/>
          </a:bodyPr>
          <a:lstStyle/>
          <a:p>
            <a:r>
              <a:rPr lang="en-US" altLang="zh-TW" sz="2400" b="1" i="1" u="sng" dirty="0"/>
              <a:t>Training of Dropout</a:t>
            </a:r>
            <a:endParaRPr lang="en-US" altLang="zh-TW" sz="2400" dirty="0"/>
          </a:p>
        </p:txBody>
      </p:sp>
      <p:sp>
        <p:nvSpPr>
          <p:cNvPr id="5" name="矩形 4"/>
          <p:cNvSpPr/>
          <p:nvPr/>
        </p:nvSpPr>
        <p:spPr>
          <a:xfrm>
            <a:off x="4557486" y="2617200"/>
            <a:ext cx="2544799" cy="461665"/>
          </a:xfrm>
          <a:prstGeom prst="rect">
            <a:avLst/>
          </a:prstGeom>
        </p:spPr>
        <p:txBody>
          <a:bodyPr wrap="none">
            <a:spAutoFit/>
          </a:bodyPr>
          <a:lstStyle/>
          <a:p>
            <a:r>
              <a:rPr lang="en-US" altLang="zh-TW" sz="2400" b="1" i="1" u="sng" dirty="0"/>
              <a:t>Testing of Dropout</a:t>
            </a:r>
            <a:endParaRPr lang="en-US" altLang="zh-TW" sz="2400" dirty="0"/>
          </a:p>
        </p:txBody>
      </p:sp>
      <p:sp>
        <p:nvSpPr>
          <p:cNvPr id="6" name="橢圓 5"/>
          <p:cNvSpPr/>
          <p:nvPr/>
        </p:nvSpPr>
        <p:spPr>
          <a:xfrm>
            <a:off x="3183636" y="4715913"/>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1328616" y="365880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1328616" y="444373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1332203" y="5225867"/>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1328616" y="6056849"/>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6676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4821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4821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4824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4821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1838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1838570" y="4693416"/>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1842157"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1842157" y="4965599"/>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334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334737" y="4746118"/>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5338324"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38324"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p:cNvSpPr txBox="1"/>
              <p:nvPr/>
            </p:nvSpPr>
            <p:spPr>
              <a:xfrm>
                <a:off x="2193010"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193010" y="3889532"/>
                <a:ext cx="421847" cy="369332"/>
              </a:xfrm>
              <a:prstGeom prst="rect">
                <a:avLst/>
              </a:prstGeom>
              <a:blipFill rotWithShape="0">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212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212493" y="4402799"/>
                <a:ext cx="428964" cy="369332"/>
              </a:xfrm>
              <a:prstGeom prst="rect">
                <a:avLst/>
              </a:prstGeom>
              <a:blipFill rotWithShape="0">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2212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2212493" y="4842442"/>
                <a:ext cx="428964" cy="369332"/>
              </a:xfrm>
              <a:prstGeom prst="rect">
                <a:avLst/>
              </a:prstGeom>
              <a:blipFill rotWithShape="0">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2217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217174" y="5296178"/>
                <a:ext cx="419602" cy="369332"/>
              </a:xfrm>
              <a:prstGeom prst="rect">
                <a:avLst/>
              </a:prstGeom>
              <a:blipFill rotWithShape="0">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2989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𝑧</m:t>
                      </m:r>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2989097" y="4471471"/>
                <a:ext cx="223266" cy="369332"/>
              </a:xfrm>
              <a:prstGeom prst="rect">
                <a:avLst/>
              </a:prstGeom>
              <a:blipFill rotWithShape="0">
                <a:blip r:embed="rId7"/>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5678049"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5678049" y="3930535"/>
                <a:ext cx="421847" cy="369332"/>
              </a:xfrm>
              <a:prstGeom prst="rect">
                <a:avLst/>
              </a:prstGeom>
              <a:blipFill rotWithShape="0">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5697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697532" y="4443802"/>
                <a:ext cx="428964" cy="369332"/>
              </a:xfrm>
              <a:prstGeom prst="rect">
                <a:avLst/>
              </a:prstGeom>
              <a:blipFill rotWithShape="0">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5697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697532" y="4883445"/>
                <a:ext cx="428964" cy="369332"/>
              </a:xfrm>
              <a:prstGeom prst="rect">
                <a:avLst/>
              </a:prstGeom>
              <a:blipFill rotWithShape="0">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5702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702213" y="5337181"/>
                <a:ext cx="419602" cy="369332"/>
              </a:xfrm>
              <a:prstGeom prst="rect">
                <a:avLst/>
              </a:prstGeom>
              <a:blipFill rotWithShape="0">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87532"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8" name="文字方塊 57"/>
              <p:cNvSpPr txBox="1">
                <a:spLocks noRot="1" noChangeAspect="1" noMove="1" noResize="1" noEditPoints="1" noAdjustHandles="1" noChangeArrowheads="1" noChangeShapeType="1" noTextEdit="1"/>
              </p:cNvSpPr>
              <p:nvPr/>
            </p:nvSpPr>
            <p:spPr>
              <a:xfrm>
                <a:off x="6487532" y="4443802"/>
                <a:ext cx="325923" cy="369332"/>
              </a:xfrm>
              <a:prstGeom prst="rect">
                <a:avLst/>
              </a:prstGeom>
              <a:blipFill rotWithShape="0">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1372335" y="4480280"/>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1400930" y="6169344"/>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1880908" y="4575851"/>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1953079" y="5909368"/>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442686" y="3083049"/>
            <a:ext cx="4073323" cy="461665"/>
          </a:xfrm>
          <a:prstGeom prst="rect">
            <a:avLst/>
          </a:prstGeom>
          <a:noFill/>
        </p:spPr>
        <p:txBody>
          <a:bodyPr wrap="square" rtlCol="0">
            <a:spAutoFit/>
          </a:bodyPr>
          <a:lstStyle/>
          <a:p>
            <a:r>
              <a:rPr lang="en-US" altLang="zh-TW" sz="2400" dirty="0"/>
              <a:t>Assume dropout rate is 50%</a:t>
            </a:r>
            <a:endParaRPr lang="zh-TW" altLang="en-US" sz="2400" dirty="0"/>
          </a:p>
        </p:txBody>
      </p:sp>
      <mc:AlternateContent xmlns:mc="http://schemas.openxmlformats.org/markup-compatibility/2006" xmlns:a14="http://schemas.microsoft.com/office/drawing/2010/main">
        <mc:Choice Requires="a14">
          <p:sp>
            <p:nvSpPr>
              <p:cNvPr id="79" name="文字方塊 78"/>
              <p:cNvSpPr txBox="1"/>
              <p:nvPr/>
            </p:nvSpPr>
            <p:spPr>
              <a:xfrm>
                <a:off x="4922768" y="395246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4922768" y="3952462"/>
                <a:ext cx="759310" cy="369332"/>
              </a:xfrm>
              <a:prstGeom prst="rect">
                <a:avLst/>
              </a:prstGeom>
              <a:blipFill rotWithShape="0">
                <a:blip r:embed="rId13"/>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p:cNvSpPr txBox="1"/>
              <p:nvPr/>
            </p:nvSpPr>
            <p:spPr>
              <a:xfrm>
                <a:off x="4932876" y="4454728"/>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4" name="文字方塊 83"/>
              <p:cNvSpPr txBox="1">
                <a:spLocks noRot="1" noChangeAspect="1" noMove="1" noResize="1" noEditPoints="1" noAdjustHandles="1" noChangeArrowheads="1" noChangeShapeType="1" noTextEdit="1"/>
              </p:cNvSpPr>
              <p:nvPr/>
            </p:nvSpPr>
            <p:spPr>
              <a:xfrm>
                <a:off x="4932876" y="4454728"/>
                <a:ext cx="759310" cy="369332"/>
              </a:xfrm>
              <a:prstGeom prst="rect">
                <a:avLst/>
              </a:prstGeom>
              <a:blipFill rotWithShape="0">
                <a:blip r:embed="rId14"/>
                <a:stretch>
                  <a:fillRect l="-7874" r="-6299" b="-6452"/>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4922768" y="489777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4922768" y="4897772"/>
                <a:ext cx="759310" cy="369332"/>
              </a:xfrm>
              <a:prstGeom prst="rect">
                <a:avLst/>
              </a:prstGeom>
              <a:blipFill rotWithShape="0">
                <a:blip r:embed="rId15"/>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p:cNvSpPr txBox="1"/>
              <p:nvPr/>
            </p:nvSpPr>
            <p:spPr>
              <a:xfrm>
                <a:off x="4946139" y="5351695"/>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solidFill>
                            <a:srgbClr val="FF0000"/>
                          </a:solidFill>
                          <a:latin typeface="Cambria Math" panose="02040503050406030204" pitchFamily="18" charset="0"/>
                        </a:rPr>
                        <m:t>0</m:t>
                      </m:r>
                      <m:r>
                        <a:rPr lang="en-US" altLang="zh-TW" sz="2400" b="0" i="1" smtClean="0">
                          <a:solidFill>
                            <a:srgbClr val="FF0000"/>
                          </a:solidFill>
                          <a:latin typeface="Cambria Math" panose="02040503050406030204" pitchFamily="18" charset="0"/>
                        </a:rPr>
                        <m:t>.5</m:t>
                      </m:r>
                      <m:r>
                        <a:rPr lang="en-US" altLang="zh-TW" sz="2400" i="1" smtClean="0">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xmlns="">
          <p:sp>
            <p:nvSpPr>
              <p:cNvPr id="86" name="文字方塊 85"/>
              <p:cNvSpPr txBox="1">
                <a:spLocks noRot="1" noChangeAspect="1" noMove="1" noResize="1" noEditPoints="1" noAdjustHandles="1" noChangeArrowheads="1" noChangeShapeType="1" noTextEdit="1"/>
              </p:cNvSpPr>
              <p:nvPr/>
            </p:nvSpPr>
            <p:spPr>
              <a:xfrm>
                <a:off x="4946139" y="5351695"/>
                <a:ext cx="759310" cy="369332"/>
              </a:xfrm>
              <a:prstGeom prst="rect">
                <a:avLst/>
              </a:prstGeom>
              <a:blipFill rotWithShape="0">
                <a:blip r:embed="rId16"/>
                <a:stretch>
                  <a:fillRect l="-7874" r="-6299" b="-6452"/>
                </a:stretch>
              </a:blipFill>
              <a:ln>
                <a:solidFill>
                  <a:srgbClr val="FF0000"/>
                </a:solidFill>
              </a:ln>
            </p:spPr>
            <p:txBody>
              <a:bodyPr/>
              <a:lstStyle/>
              <a:p>
                <a:r>
                  <a:rPr lang="zh-TW" altLang="en-US">
                    <a:noFill/>
                  </a:rPr>
                  <a:t> </a:t>
                </a:r>
              </a:p>
            </p:txBody>
          </p:sp>
        </mc:Fallback>
      </mc:AlternateContent>
      <p:sp>
        <p:nvSpPr>
          <p:cNvPr id="89" name="矩形 88"/>
          <p:cNvSpPr/>
          <p:nvPr/>
        </p:nvSpPr>
        <p:spPr>
          <a:xfrm>
            <a:off x="4620486" y="3039464"/>
            <a:ext cx="1628844" cy="461665"/>
          </a:xfrm>
          <a:prstGeom prst="rect">
            <a:avLst/>
          </a:prstGeom>
        </p:spPr>
        <p:txBody>
          <a:bodyPr wrap="none">
            <a:spAutoFit/>
          </a:bodyPr>
          <a:lstStyle/>
          <a:p>
            <a:r>
              <a:rPr lang="en-US" altLang="zh-TW" sz="2400" dirty="0"/>
              <a:t>No dropout</a:t>
            </a:r>
            <a:endParaRPr lang="zh-TW" altLang="en-US" sz="2400" dirty="0"/>
          </a:p>
        </p:txBody>
      </p:sp>
      <p:grpSp>
        <p:nvGrpSpPr>
          <p:cNvPr id="92" name="群組 91"/>
          <p:cNvGrpSpPr/>
          <p:nvPr/>
        </p:nvGrpSpPr>
        <p:grpSpPr>
          <a:xfrm>
            <a:off x="5867400" y="3449355"/>
            <a:ext cx="2900409" cy="870244"/>
            <a:chOff x="6201845" y="3487455"/>
            <a:chExt cx="2900409" cy="870244"/>
          </a:xfrm>
        </p:grpSpPr>
        <p:sp>
          <p:nvSpPr>
            <p:cNvPr id="87" name="矩形 86"/>
            <p:cNvSpPr/>
            <p:nvPr/>
          </p:nvSpPr>
          <p:spPr>
            <a:xfrm>
              <a:off x="6201845" y="3487455"/>
              <a:ext cx="2900409" cy="461665"/>
            </a:xfrm>
            <a:prstGeom prst="rect">
              <a:avLst/>
            </a:prstGeom>
          </p:spPr>
          <p:txBody>
            <a:bodyPr wrap="none">
              <a:spAutoFit/>
            </a:bodyPr>
            <a:lstStyle/>
            <a:p>
              <a:r>
                <a:rPr lang="en-US" altLang="zh-TW" sz="2400" dirty="0"/>
                <a:t>Weights from training</a:t>
              </a:r>
              <a:endParaRPr lang="zh-TW" altLang="en-US" sz="2400" dirty="0"/>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5638800" y="5844538"/>
            <a:ext cx="3176126" cy="913826"/>
            <a:chOff x="5896145" y="5744613"/>
            <a:chExt cx="3176126"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𝑧</m:t>
                            </m:r>
                          </m:e>
                          <m:sup>
                            <m:r>
                              <a:rPr lang="en-US" altLang="zh-TW" sz="2400" b="0" i="1" smtClean="0">
                                <a:latin typeface="Cambria Math" panose="02040503050406030204" pitchFamily="18" charset="0"/>
                              </a:rPr>
                              <m:t>′</m:t>
                            </m:r>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896145" y="5744613"/>
              <a:ext cx="3176126" cy="461665"/>
            </a:xfrm>
            <a:prstGeom prst="rect">
              <a:avLst/>
            </a:prstGeom>
          </p:spPr>
          <p:txBody>
            <a:bodyPr wrap="none">
              <a:spAutoFit/>
            </a:bodyPr>
            <a:lstStyle/>
            <a:p>
              <a:r>
                <a:rPr lang="en-US" altLang="zh-TW" sz="2400" dirty="0"/>
                <a:t>Weights multiply (1-p)%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4423021" y="2636369"/>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44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24" grpId="0" animBg="1"/>
      <p:bldP spid="25" grpId="0" animBg="1"/>
      <p:bldP spid="40" grpId="0"/>
      <p:bldP spid="41" grpId="0"/>
      <p:bldP spid="42" grpId="0"/>
      <p:bldP spid="43"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633230"/>
            <a:ext cx="8229600" cy="1066800"/>
          </a:xfrm>
        </p:spPr>
        <p:txBody>
          <a:bodyPr/>
          <a:lstStyle/>
          <a:p>
            <a:r>
              <a:rPr lang="en-US" altLang="zh-TW" b="1" dirty="0">
                <a:solidFill>
                  <a:srgbClr val="0000FF"/>
                </a:solidFill>
                <a:latin typeface="Arial" charset="0"/>
                <a:ea typeface="Arial" charset="0"/>
                <a:cs typeface="Arial" charset="0"/>
              </a:rPr>
              <a:t>Dropout is an ensemble</a:t>
            </a:r>
            <a:endParaRPr lang="zh-TW" altLang="en-US" b="1" dirty="0">
              <a:solidFill>
                <a:srgbClr val="0000FF"/>
              </a:solidFill>
              <a:latin typeface="Arial" charset="0"/>
              <a:ea typeface="Arial" charset="0"/>
              <a:cs typeface="Arial" charset="0"/>
            </a:endParaRPr>
          </a:p>
        </p:txBody>
      </p:sp>
      <p:sp>
        <p:nvSpPr>
          <p:cNvPr id="6" name="文字方塊 5"/>
          <p:cNvSpPr txBox="1"/>
          <p:nvPr/>
        </p:nvSpPr>
        <p:spPr>
          <a:xfrm>
            <a:off x="643719" y="2517086"/>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4" name="矩形 3"/>
          <p:cNvSpPr/>
          <p:nvPr/>
        </p:nvSpPr>
        <p:spPr>
          <a:xfrm>
            <a:off x="1274513" y="4468953"/>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3061131" y="4464388"/>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4899455" y="4446256"/>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6737779" y="4464388"/>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1410532" y="5786735"/>
            <a:ext cx="6984445" cy="461665"/>
          </a:xfrm>
          <a:prstGeom prst="rect">
            <a:avLst/>
          </a:prstGeom>
          <a:noFill/>
        </p:spPr>
        <p:txBody>
          <a:bodyPr wrap="square" rtlCol="0">
            <a:spAutoFit/>
          </a:bodyPr>
          <a:lstStyle/>
          <a:p>
            <a:r>
              <a:rPr lang="en-US" altLang="zh-TW" sz="2400" dirty="0"/>
              <a:t>Train a bunch of networks with different structures</a:t>
            </a:r>
            <a:endParaRPr lang="zh-TW" altLang="en-US" sz="2400" dirty="0"/>
          </a:p>
        </p:txBody>
      </p:sp>
      <p:sp>
        <p:nvSpPr>
          <p:cNvPr id="10" name="橢圓 9"/>
          <p:cNvSpPr/>
          <p:nvPr/>
        </p:nvSpPr>
        <p:spPr>
          <a:xfrm>
            <a:off x="3733800" y="1752600"/>
            <a:ext cx="194640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1320788" y="3314041"/>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3102837" y="3314041"/>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4945730" y="3324183"/>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6784054" y="3324183"/>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2305051" y="2645956"/>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3802783" y="2965100"/>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5253355" y="2938561"/>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5497783" y="2645956"/>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7414054" y="3962211"/>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3732838" y="395382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5588176" y="3962211"/>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1950788" y="3924388"/>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621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643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161094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1274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3061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4899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6737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3553027" y="2395768"/>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3397567"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5248478"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709938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3359467" y="6172058"/>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2171837" y="2953827"/>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3685768" y="2991941"/>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4899455"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5210378" y="2953827"/>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7395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3713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5569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1931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1988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3775506" y="5734826"/>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5222381"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4823711"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標題 1"/>
          <p:cNvSpPr>
            <a:spLocks noGrp="1"/>
          </p:cNvSpPr>
          <p:nvPr>
            <p:ph type="title"/>
          </p:nvPr>
        </p:nvSpPr>
        <p:spPr>
          <a:xfrm>
            <a:off x="298881" y="833932"/>
            <a:ext cx="8229600" cy="1066800"/>
          </a:xfrm>
        </p:spPr>
        <p:txBody>
          <a:bodyPr/>
          <a:lstStyle/>
          <a:p>
            <a:r>
              <a:rPr lang="en-US" altLang="zh-TW" b="1" dirty="0">
                <a:solidFill>
                  <a:srgbClr val="0000FF"/>
                </a:solidFill>
                <a:latin typeface="Arial" charset="0"/>
                <a:ea typeface="Arial" charset="0"/>
                <a:cs typeface="Arial" charset="0"/>
              </a:rPr>
              <a:t>Dropout is an ensemble</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76879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7E84-EBC2-45A9-A467-36BCB87E1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A4DE1-72DA-4623-BA38-271AD5690E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6581AD-0B2B-429B-AC34-8609AA58CA14}"/>
              </a:ext>
            </a:extLst>
          </p:cNvPr>
          <p:cNvPicPr>
            <a:picLocks noChangeAspect="1"/>
          </p:cNvPicPr>
          <p:nvPr/>
        </p:nvPicPr>
        <p:blipFill>
          <a:blip r:embed="rId2"/>
          <a:stretch>
            <a:fillRect/>
          </a:stretch>
        </p:blipFill>
        <p:spPr>
          <a:xfrm>
            <a:off x="1972939" y="609600"/>
            <a:ext cx="5760080" cy="6248400"/>
          </a:xfrm>
          <a:prstGeom prst="rect">
            <a:avLst/>
          </a:prstGeom>
        </p:spPr>
      </p:pic>
    </p:spTree>
    <p:extLst>
      <p:ext uri="{BB962C8B-B14F-4D97-AF65-F5344CB8AC3E}">
        <p14:creationId xmlns:p14="http://schemas.microsoft.com/office/powerpoint/2010/main" val="39218437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6925137" y="1453250"/>
            <a:ext cx="2192715" cy="954107"/>
          </a:xfrm>
          <a:prstGeom prst="rect">
            <a:avLst/>
          </a:prstGeom>
        </p:spPr>
        <p:txBody>
          <a:bodyPr wrap="square">
            <a:spAutoFit/>
          </a:bodyPr>
          <a:lstStyle/>
          <a:p>
            <a:pPr algn="ctr"/>
            <a:r>
              <a:rPr lang="en-US" altLang="zh-TW" sz="2800" b="1" i="1" u="sng" dirty="0"/>
              <a:t>Training of Dropout</a:t>
            </a:r>
            <a:endParaRPr lang="en-US" altLang="zh-TW" sz="2800" dirty="0"/>
          </a:p>
        </p:txBody>
      </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325491" y="1852132"/>
            <a:ext cx="14400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000" dirty="0" err="1"/>
              <a:t>minibatch</a:t>
            </a:r>
            <a:r>
              <a:rPr lang="en-US" altLang="zh-TW" sz="2000" dirty="0"/>
              <a:t> </a:t>
            </a:r>
          </a:p>
          <a:p>
            <a:pPr algn="ctr"/>
            <a:r>
              <a:rPr lang="en-US" altLang="zh-TW" sz="2000" dirty="0"/>
              <a:t>1</a:t>
            </a:r>
            <a:endParaRPr lang="zh-TW" altLang="en-US" sz="2000" baseline="-25000" dirty="0"/>
          </a:p>
        </p:txBody>
      </p:sp>
      <p:grpSp>
        <p:nvGrpSpPr>
          <p:cNvPr id="452" name="群組 451"/>
          <p:cNvGrpSpPr/>
          <p:nvPr/>
        </p:nvGrpSpPr>
        <p:grpSpPr>
          <a:xfrm rot="5400000">
            <a:off x="4981975" y="3201460"/>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1113457" y="5741959"/>
            <a:ext cx="7351603"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Using one mini-batch to train one network</a:t>
            </a:r>
            <a:endParaRPr lang="zh-TW" altLang="en-US" sz="2800" dirty="0"/>
          </a:p>
        </p:txBody>
      </p:sp>
      <p:sp>
        <p:nvSpPr>
          <p:cNvPr id="454" name="文字方塊 453"/>
          <p:cNvSpPr txBox="1"/>
          <p:nvPr/>
        </p:nvSpPr>
        <p:spPr>
          <a:xfrm>
            <a:off x="1088192" y="6205586"/>
            <a:ext cx="7751007"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Some parameters in the network are shared</a:t>
            </a:r>
            <a:endParaRPr lang="zh-TW" altLang="en-US" sz="2800" dirty="0"/>
          </a:p>
        </p:txBody>
      </p:sp>
      <p:sp>
        <p:nvSpPr>
          <p:cNvPr id="455" name="文字方塊 454"/>
          <p:cNvSpPr txBox="1"/>
          <p:nvPr/>
        </p:nvSpPr>
        <p:spPr>
          <a:xfrm>
            <a:off x="1982924" y="1847804"/>
            <a:ext cx="14400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000" dirty="0" err="1"/>
              <a:t>minibatch</a:t>
            </a:r>
            <a:r>
              <a:rPr lang="en-US" altLang="zh-TW" sz="2000" dirty="0"/>
              <a:t> </a:t>
            </a:r>
          </a:p>
          <a:p>
            <a:pPr algn="ctr"/>
            <a:r>
              <a:rPr lang="en-US" altLang="zh-TW" sz="2000" dirty="0"/>
              <a:t>2</a:t>
            </a:r>
            <a:endParaRPr lang="zh-TW" altLang="en-US" sz="2000" baseline="-25000" dirty="0"/>
          </a:p>
        </p:txBody>
      </p:sp>
      <p:sp>
        <p:nvSpPr>
          <p:cNvPr id="456" name="文字方塊 455"/>
          <p:cNvSpPr txBox="1"/>
          <p:nvPr/>
        </p:nvSpPr>
        <p:spPr>
          <a:xfrm>
            <a:off x="3634658" y="1852132"/>
            <a:ext cx="14400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000" dirty="0" err="1"/>
              <a:t>minibatch</a:t>
            </a:r>
            <a:r>
              <a:rPr lang="en-US" altLang="zh-TW" sz="2000" dirty="0"/>
              <a:t> </a:t>
            </a:r>
          </a:p>
          <a:p>
            <a:pPr algn="ctr"/>
            <a:r>
              <a:rPr lang="en-US" altLang="zh-TW" sz="2000" dirty="0"/>
              <a:t>3</a:t>
            </a:r>
            <a:endParaRPr lang="zh-TW" altLang="en-US" sz="2000" baseline="-25000" dirty="0"/>
          </a:p>
        </p:txBody>
      </p:sp>
      <p:sp>
        <p:nvSpPr>
          <p:cNvPr id="457" name="文字方塊 456"/>
          <p:cNvSpPr txBox="1"/>
          <p:nvPr/>
        </p:nvSpPr>
        <p:spPr>
          <a:xfrm>
            <a:off x="5283616" y="1834101"/>
            <a:ext cx="14400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000" dirty="0" err="1"/>
              <a:t>minibatch</a:t>
            </a:r>
            <a:r>
              <a:rPr lang="en-US" altLang="zh-TW" sz="2000" dirty="0"/>
              <a:t> </a:t>
            </a:r>
          </a:p>
          <a:p>
            <a:pPr algn="ctr"/>
            <a:r>
              <a:rPr lang="en-US" altLang="zh-TW" sz="2000" dirty="0"/>
              <a:t>4</a:t>
            </a:r>
            <a:endParaRPr lang="zh-TW" altLang="en-US" sz="2000" baseline="-25000" dirty="0"/>
          </a:p>
        </p:txBody>
      </p:sp>
      <p:sp>
        <p:nvSpPr>
          <p:cNvPr id="515" name="文字方塊 514"/>
          <p:cNvSpPr txBox="1"/>
          <p:nvPr/>
        </p:nvSpPr>
        <p:spPr>
          <a:xfrm>
            <a:off x="7134164" y="2979863"/>
            <a:ext cx="2086035" cy="523220"/>
          </a:xfrm>
          <a:prstGeom prst="rect">
            <a:avLst/>
          </a:prstGeom>
          <a:noFill/>
        </p:spPr>
        <p:txBody>
          <a:bodyPr wrap="square" rtlCol="0">
            <a:spAutoFit/>
          </a:bodyPr>
          <a:lstStyle/>
          <a:p>
            <a:pPr algn="ctr"/>
            <a:r>
              <a:rPr lang="en-US" altLang="zh-TW" sz="2800" dirty="0"/>
              <a:t>M neurons</a:t>
            </a:r>
            <a:endParaRPr lang="zh-TW" altLang="en-US" sz="2800" dirty="0"/>
          </a:p>
        </p:txBody>
      </p:sp>
      <p:sp>
        <p:nvSpPr>
          <p:cNvPr id="516" name="文字方塊 515"/>
          <p:cNvSpPr txBox="1"/>
          <p:nvPr/>
        </p:nvSpPr>
        <p:spPr>
          <a:xfrm>
            <a:off x="7134165" y="4390223"/>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en-US" altLang="zh-TW" sz="2800" dirty="0"/>
              <a:t>possible networks</a:t>
            </a:r>
            <a:endParaRPr lang="zh-TW" altLang="en-US" sz="2800" baseline="30000" dirty="0"/>
          </a:p>
        </p:txBody>
      </p:sp>
      <p:sp>
        <p:nvSpPr>
          <p:cNvPr id="517" name="向下箭號 516"/>
          <p:cNvSpPr/>
          <p:nvPr/>
        </p:nvSpPr>
        <p:spPr>
          <a:xfrm>
            <a:off x="7784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9" name="標題 1"/>
          <p:cNvSpPr>
            <a:spLocks noGrp="1"/>
          </p:cNvSpPr>
          <p:nvPr>
            <p:ph type="title"/>
          </p:nvPr>
        </p:nvSpPr>
        <p:spPr>
          <a:xfrm>
            <a:off x="298881" y="685800"/>
            <a:ext cx="8229600" cy="1066800"/>
          </a:xfrm>
        </p:spPr>
        <p:txBody>
          <a:bodyPr/>
          <a:lstStyle/>
          <a:p>
            <a:r>
              <a:rPr lang="en-US" altLang="zh-TW" b="1" dirty="0">
                <a:solidFill>
                  <a:srgbClr val="0000FF"/>
                </a:solidFill>
                <a:latin typeface="Arial" charset="0"/>
                <a:ea typeface="Arial" charset="0"/>
                <a:cs typeface="Arial" charset="0"/>
              </a:rPr>
              <a:t>Dropout is an ensemble</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516716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5562189" y="2515915"/>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448" name="群組 447"/>
          <p:cNvGrpSpPr/>
          <p:nvPr/>
        </p:nvGrpSpPr>
        <p:grpSpPr>
          <a:xfrm rot="5400000">
            <a:off x="-366709" y="3553743"/>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2857969" y="3562286"/>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1385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3550762" y="1801949"/>
            <a:ext cx="2042475" cy="461665"/>
          </a:xfrm>
          <a:prstGeom prst="rect">
            <a:avLst/>
          </a:prstGeom>
          <a:noFill/>
        </p:spPr>
        <p:txBody>
          <a:bodyPr wrap="square" rtlCol="0">
            <a:spAutoFit/>
          </a:bodyPr>
          <a:lstStyle/>
          <a:p>
            <a:pPr algn="ctr"/>
            <a:r>
              <a:rPr lang="en-US" altLang="zh-TW" sz="2400" dirty="0"/>
              <a:t>testing data x</a:t>
            </a:r>
            <a:endParaRPr lang="zh-TW" altLang="en-US" sz="2400" baseline="-25000" dirty="0"/>
          </a:p>
        </p:txBody>
      </p:sp>
      <p:sp>
        <p:nvSpPr>
          <p:cNvPr id="139" name="矩形 138"/>
          <p:cNvSpPr/>
          <p:nvPr/>
        </p:nvSpPr>
        <p:spPr>
          <a:xfrm>
            <a:off x="522048" y="1259229"/>
            <a:ext cx="2941062" cy="523220"/>
          </a:xfrm>
          <a:prstGeom prst="rect">
            <a:avLst/>
          </a:prstGeom>
        </p:spPr>
        <p:txBody>
          <a:bodyPr wrap="none">
            <a:spAutoFit/>
          </a:bodyPr>
          <a:lstStyle/>
          <a:p>
            <a:r>
              <a:rPr lang="en-US" altLang="zh-TW" sz="2800" b="1" i="1" u="sng" dirty="0"/>
              <a:t>Testing of Dropout</a:t>
            </a:r>
            <a:endParaRPr lang="en-US" altLang="zh-TW" sz="2800" dirty="0"/>
          </a:p>
        </p:txBody>
      </p:sp>
      <p:sp>
        <p:nvSpPr>
          <p:cNvPr id="140" name="文字方塊 139"/>
          <p:cNvSpPr txBox="1"/>
          <p:nvPr/>
        </p:nvSpPr>
        <p:spPr>
          <a:xfrm rot="5400000">
            <a:off x="4753630"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1543010" y="6234302"/>
            <a:ext cx="2461055" cy="461665"/>
          </a:xfrm>
          <a:prstGeom prst="rect">
            <a:avLst/>
          </a:prstGeom>
          <a:noFill/>
        </p:spPr>
        <p:txBody>
          <a:bodyPr wrap="square" rtlCol="0">
            <a:spAutoFit/>
          </a:bodyPr>
          <a:lstStyle/>
          <a:p>
            <a:pPr algn="ctr"/>
            <a:r>
              <a:rPr lang="en-US" altLang="zh-TW" sz="2400" dirty="0"/>
              <a:t>average</a:t>
            </a:r>
            <a:endParaRPr lang="zh-TW" altLang="en-US" sz="2400" dirty="0"/>
          </a:p>
        </p:txBody>
      </p:sp>
      <p:cxnSp>
        <p:nvCxnSpPr>
          <p:cNvPr id="142" name="直線單箭頭接點 141"/>
          <p:cNvCxnSpPr/>
          <p:nvPr/>
        </p:nvCxnSpPr>
        <p:spPr>
          <a:xfrm flipH="1">
            <a:off x="1261193" y="2265579"/>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2864225" y="2289348"/>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3710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692250" y="5488889"/>
            <a:ext cx="755877" cy="461665"/>
          </a:xfrm>
          <a:prstGeom prst="rect">
            <a:avLst/>
          </a:prstGeom>
          <a:noFill/>
        </p:spPr>
        <p:txBody>
          <a:bodyPr wrap="square" rtlCol="0">
            <a:spAutoFit/>
          </a:bodyPr>
          <a:lstStyle/>
          <a:p>
            <a:pPr algn="ctr"/>
            <a:r>
              <a:rPr lang="en-US" altLang="zh-TW" sz="2400" dirty="0"/>
              <a:t>y</a:t>
            </a:r>
            <a:r>
              <a:rPr lang="en-US" altLang="zh-TW" sz="2400" baseline="-25000" dirty="0"/>
              <a:t>1</a:t>
            </a:r>
            <a:endParaRPr lang="zh-TW" altLang="en-US" sz="2400" baseline="-25000" dirty="0"/>
          </a:p>
        </p:txBody>
      </p:sp>
      <p:sp>
        <p:nvSpPr>
          <p:cNvPr id="152" name="文字方塊 151"/>
          <p:cNvSpPr txBox="1"/>
          <p:nvPr/>
        </p:nvSpPr>
        <p:spPr>
          <a:xfrm>
            <a:off x="2598515" y="5533856"/>
            <a:ext cx="755877" cy="461665"/>
          </a:xfrm>
          <a:prstGeom prst="rect">
            <a:avLst/>
          </a:prstGeom>
          <a:noFill/>
        </p:spPr>
        <p:txBody>
          <a:bodyPr wrap="square" rtlCol="0">
            <a:spAutoFit/>
          </a:bodyPr>
          <a:lstStyle/>
          <a:p>
            <a:pPr algn="ctr"/>
            <a:r>
              <a:rPr lang="en-US" altLang="zh-TW" sz="2400" dirty="0"/>
              <a:t>y</a:t>
            </a:r>
            <a:r>
              <a:rPr lang="en-US" altLang="zh-TW" sz="2400" baseline="-25000" dirty="0"/>
              <a:t>2</a:t>
            </a:r>
            <a:endParaRPr lang="zh-TW" altLang="en-US" sz="2400" baseline="-25000" dirty="0"/>
          </a:p>
        </p:txBody>
      </p:sp>
      <p:sp>
        <p:nvSpPr>
          <p:cNvPr id="153" name="文字方塊 152"/>
          <p:cNvSpPr txBox="1"/>
          <p:nvPr/>
        </p:nvSpPr>
        <p:spPr>
          <a:xfrm>
            <a:off x="3968737" y="5516071"/>
            <a:ext cx="755877" cy="461665"/>
          </a:xfrm>
          <a:prstGeom prst="rect">
            <a:avLst/>
          </a:prstGeom>
          <a:noFill/>
        </p:spPr>
        <p:txBody>
          <a:bodyPr wrap="square" rtlCol="0">
            <a:spAutoFit/>
          </a:bodyPr>
          <a:lstStyle/>
          <a:p>
            <a:pPr algn="ctr"/>
            <a:r>
              <a:rPr lang="en-US" altLang="zh-TW" sz="2400" dirty="0"/>
              <a:t>y</a:t>
            </a:r>
            <a:r>
              <a:rPr lang="en-US" altLang="zh-TW" sz="2400" baseline="-25000" dirty="0"/>
              <a:t>3</a:t>
            </a:r>
            <a:endParaRPr lang="zh-TW" altLang="en-US" sz="2400" baseline="-25000" dirty="0"/>
          </a:p>
        </p:txBody>
      </p:sp>
      <p:cxnSp>
        <p:nvCxnSpPr>
          <p:cNvPr id="154" name="直線單箭頭接點 153"/>
          <p:cNvCxnSpPr/>
          <p:nvPr/>
        </p:nvCxnSpPr>
        <p:spPr>
          <a:xfrm>
            <a:off x="1212747" y="5995521"/>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2920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3417942"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4923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7362663" y="3343821"/>
            <a:ext cx="1292399" cy="1938992"/>
          </a:xfrm>
          <a:prstGeom prst="rect">
            <a:avLst/>
          </a:prstGeom>
          <a:noFill/>
        </p:spPr>
        <p:txBody>
          <a:bodyPr wrap="square" rtlCol="0">
            <a:spAutoFit/>
          </a:bodyPr>
          <a:lstStyle/>
          <a:p>
            <a:r>
              <a:rPr lang="en-US" altLang="zh-TW" sz="2400" dirty="0"/>
              <a:t>All the weights multiply (100-p)%</a:t>
            </a:r>
            <a:endParaRPr lang="zh-TW" altLang="en-US" sz="2400" dirty="0"/>
          </a:p>
        </p:txBody>
      </p:sp>
      <p:sp>
        <p:nvSpPr>
          <p:cNvPr id="38" name="文字方塊 37"/>
          <p:cNvSpPr txBox="1"/>
          <p:nvPr/>
        </p:nvSpPr>
        <p:spPr>
          <a:xfrm>
            <a:off x="4713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p:sp>
        <p:nvSpPr>
          <p:cNvPr id="226" name="文字方塊 225"/>
          <p:cNvSpPr txBox="1"/>
          <p:nvPr/>
        </p:nvSpPr>
        <p:spPr>
          <a:xfrm>
            <a:off x="5988754" y="6168113"/>
            <a:ext cx="755877" cy="523220"/>
          </a:xfrm>
          <a:prstGeom prst="rect">
            <a:avLst/>
          </a:prstGeom>
          <a:noFill/>
        </p:spPr>
        <p:txBody>
          <a:bodyPr wrap="square" rtlCol="0">
            <a:spAutoFit/>
          </a:bodyPr>
          <a:lstStyle/>
          <a:p>
            <a:pPr algn="ctr"/>
            <a:r>
              <a:rPr lang="en-US" altLang="zh-TW" sz="2800" dirty="0"/>
              <a:t>y</a:t>
            </a:r>
            <a:endParaRPr lang="zh-TW" altLang="en-US" sz="2800" baseline="-25000" dirty="0"/>
          </a:p>
        </p:txBody>
      </p:sp>
      <p:cxnSp>
        <p:nvCxnSpPr>
          <p:cNvPr id="229" name="直線單箭頭接點 228"/>
          <p:cNvCxnSpPr/>
          <p:nvPr/>
        </p:nvCxnSpPr>
        <p:spPr>
          <a:xfrm>
            <a:off x="5492560" y="2269719"/>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6369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2" name="標題 1"/>
          <p:cNvSpPr>
            <a:spLocks noGrp="1"/>
          </p:cNvSpPr>
          <p:nvPr>
            <p:ph type="title"/>
          </p:nvPr>
        </p:nvSpPr>
        <p:spPr>
          <a:xfrm>
            <a:off x="298881" y="457200"/>
            <a:ext cx="8229600" cy="1066800"/>
          </a:xfrm>
        </p:spPr>
        <p:txBody>
          <a:bodyPr/>
          <a:lstStyle/>
          <a:p>
            <a:r>
              <a:rPr lang="en-US" altLang="zh-TW" b="1" dirty="0">
                <a:solidFill>
                  <a:srgbClr val="0000FF"/>
                </a:solidFill>
                <a:latin typeface="Arial" charset="0"/>
                <a:ea typeface="Arial" charset="0"/>
                <a:cs typeface="Arial" charset="0"/>
              </a:rPr>
              <a:t>Dropout is an ensemble</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7439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00200"/>
            <a:ext cx="9144000" cy="4987636"/>
          </a:xfrm>
          <a:prstGeom prst="rect">
            <a:avLst/>
          </a:prstGeom>
        </p:spPr>
      </p:pic>
      <p:sp>
        <p:nvSpPr>
          <p:cNvPr id="5" name="標題 1"/>
          <p:cNvSpPr txBox="1">
            <a:spLocks/>
          </p:cNvSpPr>
          <p:nvPr/>
        </p:nvSpPr>
        <p:spPr>
          <a:xfrm>
            <a:off x="609600" y="6096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Mini-batch</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817376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676400"/>
            <a:ext cx="8382000" cy="5029200"/>
          </a:xfrm>
          <a:prstGeom prst="rect">
            <a:avLst/>
          </a:prstGeom>
          <a:blipFill>
            <a:blip r:embed="rId2" cstate="print"/>
            <a:stretch>
              <a:fillRect/>
            </a:stretch>
          </a:blipFill>
        </p:spPr>
        <p:txBody>
          <a:bodyPr wrap="square" lIns="0" tIns="0" rIns="0" bIns="0" rtlCol="0"/>
          <a:lstStyle/>
          <a:p>
            <a:endParaRPr/>
          </a:p>
        </p:txBody>
      </p:sp>
      <p:sp>
        <p:nvSpPr>
          <p:cNvPr id="3"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dirty="0">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87509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12700" y="1524000"/>
            <a:ext cx="8857381" cy="4108450"/>
          </a:xfrm>
          <a:prstGeom prst="rect">
            <a:avLst/>
          </a:prstGeom>
        </p:spPr>
      </p:pic>
    </p:spTree>
    <p:extLst>
      <p:ext uri="{BB962C8B-B14F-4D97-AF65-F5344CB8AC3E}">
        <p14:creationId xmlns:p14="http://schemas.microsoft.com/office/powerpoint/2010/main" val="1631642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40552"/>
            <a:ext cx="4115982" cy="677108"/>
          </a:xfrm>
          <a:prstGeom prst="rect">
            <a:avLst/>
          </a:prstGeom>
        </p:spPr>
        <p:txBody>
          <a:bodyPr vert="horz" wrap="square" lIns="0" tIns="0" rIns="0" bIns="0" rtlCol="0">
            <a:spAutoFit/>
          </a:bodyPr>
          <a:lstStyle/>
          <a:p>
            <a:pPr marL="12700">
              <a:lnSpc>
                <a:spcPct val="100000"/>
              </a:lnSpc>
            </a:pPr>
            <a:r>
              <a:rPr sz="4400" b="1" i="0" u="none" spc="-235" dirty="0">
                <a:solidFill>
                  <a:srgbClr val="0000FF"/>
                </a:solidFill>
                <a:latin typeface="Arial"/>
                <a:cs typeface="Arial"/>
              </a:rPr>
              <a:t>Feature</a:t>
            </a:r>
            <a:r>
              <a:rPr sz="4400" b="1" i="0" u="none" spc="-300" dirty="0">
                <a:solidFill>
                  <a:srgbClr val="0000FF"/>
                </a:solidFill>
                <a:latin typeface="Arial"/>
                <a:cs typeface="Arial"/>
              </a:rPr>
              <a:t> </a:t>
            </a:r>
            <a:r>
              <a:rPr sz="4400" b="1" i="0" u="none" spc="-325" dirty="0">
                <a:solidFill>
                  <a:srgbClr val="0000FF"/>
                </a:solidFill>
                <a:latin typeface="Arial"/>
                <a:cs typeface="Arial"/>
              </a:rPr>
              <a:t>Scaling</a:t>
            </a:r>
            <a:endParaRPr sz="4400" b="1" dirty="0">
              <a:solidFill>
                <a:srgbClr val="0000FF"/>
              </a:solidFill>
              <a:latin typeface="Arial"/>
              <a:cs typeface="Arial"/>
            </a:endParaRPr>
          </a:p>
        </p:txBody>
      </p:sp>
      <p:sp>
        <p:nvSpPr>
          <p:cNvPr id="3" name="object 3"/>
          <p:cNvSpPr/>
          <p:nvPr/>
        </p:nvSpPr>
        <p:spPr>
          <a:xfrm>
            <a:off x="1844039" y="1927860"/>
            <a:ext cx="537972" cy="4678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44039" y="1927860"/>
            <a:ext cx="538480" cy="467995"/>
          </a:xfrm>
          <a:custGeom>
            <a:avLst/>
            <a:gdLst/>
            <a:ahLst/>
            <a:cxnLst/>
            <a:rect l="l" t="t" r="r" b="b"/>
            <a:pathLst>
              <a:path w="538480" h="467994">
                <a:moveTo>
                  <a:pt x="0" y="467868"/>
                </a:moveTo>
                <a:lnTo>
                  <a:pt x="537972" y="467868"/>
                </a:lnTo>
                <a:lnTo>
                  <a:pt x="537972" y="0"/>
                </a:lnTo>
                <a:lnTo>
                  <a:pt x="0" y="0"/>
                </a:lnTo>
                <a:lnTo>
                  <a:pt x="0" y="467868"/>
                </a:lnTo>
                <a:close/>
              </a:path>
            </a:pathLst>
          </a:custGeom>
          <a:ln w="6096">
            <a:solidFill>
              <a:srgbClr val="4471C4"/>
            </a:solidFill>
          </a:ln>
        </p:spPr>
        <p:txBody>
          <a:bodyPr wrap="square" lIns="0" tIns="0" rIns="0" bIns="0" rtlCol="0"/>
          <a:lstStyle/>
          <a:p>
            <a:endParaRPr/>
          </a:p>
        </p:txBody>
      </p:sp>
      <p:sp>
        <p:nvSpPr>
          <p:cNvPr id="5" name="object 5"/>
          <p:cNvSpPr/>
          <p:nvPr/>
        </p:nvSpPr>
        <p:spPr>
          <a:xfrm>
            <a:off x="1834895" y="3221735"/>
            <a:ext cx="539495" cy="4678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34895" y="3221735"/>
            <a:ext cx="539750" cy="467995"/>
          </a:xfrm>
          <a:custGeom>
            <a:avLst/>
            <a:gdLst/>
            <a:ahLst/>
            <a:cxnLst/>
            <a:rect l="l" t="t" r="r" b="b"/>
            <a:pathLst>
              <a:path w="539750" h="467995">
                <a:moveTo>
                  <a:pt x="0" y="467868"/>
                </a:moveTo>
                <a:lnTo>
                  <a:pt x="539495" y="467868"/>
                </a:lnTo>
                <a:lnTo>
                  <a:pt x="539495" y="0"/>
                </a:lnTo>
                <a:lnTo>
                  <a:pt x="0" y="0"/>
                </a:lnTo>
                <a:lnTo>
                  <a:pt x="0" y="467868"/>
                </a:lnTo>
                <a:close/>
              </a:path>
            </a:pathLst>
          </a:custGeom>
          <a:ln w="6096">
            <a:solidFill>
              <a:srgbClr val="4471C4"/>
            </a:solidFill>
          </a:ln>
        </p:spPr>
        <p:txBody>
          <a:bodyPr wrap="square" lIns="0" tIns="0" rIns="0" bIns="0" rtlCol="0"/>
          <a:lstStyle/>
          <a:p>
            <a:endParaRPr/>
          </a:p>
        </p:txBody>
      </p:sp>
      <p:sp>
        <p:nvSpPr>
          <p:cNvPr id="7" name="object 7"/>
          <p:cNvSpPr/>
          <p:nvPr/>
        </p:nvSpPr>
        <p:spPr>
          <a:xfrm>
            <a:off x="2347341" y="2192273"/>
            <a:ext cx="1151890" cy="1261745"/>
          </a:xfrm>
          <a:custGeom>
            <a:avLst/>
            <a:gdLst/>
            <a:ahLst/>
            <a:cxnLst/>
            <a:rect l="l" t="t" r="r" b="b"/>
            <a:pathLst>
              <a:path w="1151889" h="1261745">
                <a:moveTo>
                  <a:pt x="1089973" y="48660"/>
                </a:moveTo>
                <a:lnTo>
                  <a:pt x="0" y="1243964"/>
                </a:lnTo>
                <a:lnTo>
                  <a:pt x="19050" y="1261364"/>
                </a:lnTo>
                <a:lnTo>
                  <a:pt x="1109172" y="66160"/>
                </a:lnTo>
                <a:lnTo>
                  <a:pt x="1089973" y="48660"/>
                </a:lnTo>
                <a:close/>
              </a:path>
              <a:path w="1151889" h="1261745">
                <a:moveTo>
                  <a:pt x="1140832" y="39115"/>
                </a:moveTo>
                <a:lnTo>
                  <a:pt x="1098676" y="39115"/>
                </a:lnTo>
                <a:lnTo>
                  <a:pt x="1117854" y="56641"/>
                </a:lnTo>
                <a:lnTo>
                  <a:pt x="1109172" y="66160"/>
                </a:lnTo>
                <a:lnTo>
                  <a:pt x="1128268" y="83565"/>
                </a:lnTo>
                <a:lnTo>
                  <a:pt x="1140832" y="39115"/>
                </a:lnTo>
                <a:close/>
              </a:path>
              <a:path w="1151889" h="1261745">
                <a:moveTo>
                  <a:pt x="1098676" y="39115"/>
                </a:moveTo>
                <a:lnTo>
                  <a:pt x="1089973" y="48660"/>
                </a:lnTo>
                <a:lnTo>
                  <a:pt x="1109172" y="66160"/>
                </a:lnTo>
                <a:lnTo>
                  <a:pt x="1117854" y="56641"/>
                </a:lnTo>
                <a:lnTo>
                  <a:pt x="1098676" y="39115"/>
                </a:lnTo>
                <a:close/>
              </a:path>
              <a:path w="1151889" h="1261745">
                <a:moveTo>
                  <a:pt x="1151889" y="0"/>
                </a:moveTo>
                <a:lnTo>
                  <a:pt x="1070863" y="31241"/>
                </a:lnTo>
                <a:lnTo>
                  <a:pt x="1089973" y="48660"/>
                </a:lnTo>
                <a:lnTo>
                  <a:pt x="1098676" y="39115"/>
                </a:lnTo>
                <a:lnTo>
                  <a:pt x="1140832" y="39115"/>
                </a:lnTo>
                <a:lnTo>
                  <a:pt x="1151889" y="0"/>
                </a:lnTo>
                <a:close/>
              </a:path>
            </a:pathLst>
          </a:custGeom>
          <a:solidFill>
            <a:srgbClr val="000000"/>
          </a:solidFill>
        </p:spPr>
        <p:txBody>
          <a:bodyPr wrap="square" lIns="0" tIns="0" rIns="0" bIns="0" rtlCol="0"/>
          <a:lstStyle/>
          <a:p>
            <a:endParaRPr/>
          </a:p>
        </p:txBody>
      </p:sp>
      <p:sp>
        <p:nvSpPr>
          <p:cNvPr id="8" name="object 8"/>
          <p:cNvSpPr txBox="1"/>
          <p:nvPr/>
        </p:nvSpPr>
        <p:spPr>
          <a:xfrm>
            <a:off x="4350228" y="1839572"/>
            <a:ext cx="237490" cy="523240"/>
          </a:xfrm>
          <a:prstGeom prst="rect">
            <a:avLst/>
          </a:prstGeom>
        </p:spPr>
        <p:txBody>
          <a:bodyPr vert="horz" wrap="square" lIns="0" tIns="0" rIns="0" bIns="0" rtlCol="0">
            <a:spAutoFit/>
          </a:bodyPr>
          <a:lstStyle/>
          <a:p>
            <a:pPr marL="12700">
              <a:lnSpc>
                <a:spcPct val="100000"/>
              </a:lnSpc>
            </a:pPr>
            <a:r>
              <a:rPr sz="3300" i="1" spc="15" dirty="0">
                <a:latin typeface="Times New Roman"/>
                <a:cs typeface="Times New Roman"/>
              </a:rPr>
              <a:t>a</a:t>
            </a:r>
            <a:endParaRPr sz="3300">
              <a:latin typeface="Times New Roman"/>
              <a:cs typeface="Times New Roman"/>
            </a:endParaRPr>
          </a:p>
        </p:txBody>
      </p:sp>
      <p:sp>
        <p:nvSpPr>
          <p:cNvPr id="9" name="object 9"/>
          <p:cNvSpPr txBox="1"/>
          <p:nvPr/>
        </p:nvSpPr>
        <p:spPr>
          <a:xfrm>
            <a:off x="2618134" y="1577719"/>
            <a:ext cx="433070" cy="1238250"/>
          </a:xfrm>
          <a:prstGeom prst="rect">
            <a:avLst/>
          </a:prstGeom>
        </p:spPr>
        <p:txBody>
          <a:bodyPr vert="horz" wrap="square" lIns="0" tIns="0" rIns="0" bIns="0" rtlCol="0">
            <a:spAutoFit/>
          </a:bodyPr>
          <a:lstStyle/>
          <a:p>
            <a:pPr marL="27305" indent="-15240">
              <a:lnSpc>
                <a:spcPct val="100000"/>
              </a:lnSpc>
            </a:pPr>
            <a:r>
              <a:rPr sz="3300" i="1" spc="-140" dirty="0">
                <a:latin typeface="Times New Roman"/>
                <a:cs typeface="Times New Roman"/>
              </a:rPr>
              <a:t>w</a:t>
            </a:r>
            <a:r>
              <a:rPr sz="2850" spc="-209" baseline="-24853" dirty="0">
                <a:latin typeface="Times New Roman"/>
                <a:cs typeface="Times New Roman"/>
              </a:rPr>
              <a:t>1</a:t>
            </a:r>
            <a:endParaRPr sz="2850" baseline="-24853">
              <a:latin typeface="Times New Roman"/>
              <a:cs typeface="Times New Roman"/>
            </a:endParaRPr>
          </a:p>
          <a:p>
            <a:pPr marL="27305">
              <a:lnSpc>
                <a:spcPct val="100000"/>
              </a:lnSpc>
              <a:spcBef>
                <a:spcPts val="1140"/>
              </a:spcBef>
            </a:pPr>
            <a:r>
              <a:rPr sz="3300" i="1" spc="-85" dirty="0">
                <a:latin typeface="Times New Roman"/>
                <a:cs typeface="Times New Roman"/>
              </a:rPr>
              <a:t>w</a:t>
            </a:r>
            <a:r>
              <a:rPr sz="2850" spc="22" baseline="-24853" dirty="0">
                <a:latin typeface="Times New Roman"/>
                <a:cs typeface="Times New Roman"/>
              </a:rPr>
              <a:t>2</a:t>
            </a:r>
            <a:endParaRPr sz="2850" baseline="-24853">
              <a:latin typeface="Times New Roman"/>
              <a:cs typeface="Times New Roman"/>
            </a:endParaRPr>
          </a:p>
        </p:txBody>
      </p:sp>
      <p:sp>
        <p:nvSpPr>
          <p:cNvPr id="10" name="object 10"/>
          <p:cNvSpPr/>
          <p:nvPr/>
        </p:nvSpPr>
        <p:spPr>
          <a:xfrm>
            <a:off x="3839717" y="2122932"/>
            <a:ext cx="482600" cy="78105"/>
          </a:xfrm>
          <a:custGeom>
            <a:avLst/>
            <a:gdLst/>
            <a:ahLst/>
            <a:cxnLst/>
            <a:rect l="l" t="t" r="r" b="b"/>
            <a:pathLst>
              <a:path w="482600" h="78105">
                <a:moveTo>
                  <a:pt x="404622" y="0"/>
                </a:moveTo>
                <a:lnTo>
                  <a:pt x="404622" y="77723"/>
                </a:lnTo>
                <a:lnTo>
                  <a:pt x="456438" y="51815"/>
                </a:lnTo>
                <a:lnTo>
                  <a:pt x="417576" y="51815"/>
                </a:lnTo>
                <a:lnTo>
                  <a:pt x="417576" y="25907"/>
                </a:lnTo>
                <a:lnTo>
                  <a:pt x="456437" y="25907"/>
                </a:lnTo>
                <a:lnTo>
                  <a:pt x="404622" y="0"/>
                </a:lnTo>
                <a:close/>
              </a:path>
              <a:path w="482600" h="78105">
                <a:moveTo>
                  <a:pt x="404622" y="25907"/>
                </a:moveTo>
                <a:lnTo>
                  <a:pt x="0" y="25907"/>
                </a:lnTo>
                <a:lnTo>
                  <a:pt x="0" y="51815"/>
                </a:lnTo>
                <a:lnTo>
                  <a:pt x="404622" y="51815"/>
                </a:lnTo>
                <a:lnTo>
                  <a:pt x="404622" y="25907"/>
                </a:lnTo>
                <a:close/>
              </a:path>
              <a:path w="482600" h="78105">
                <a:moveTo>
                  <a:pt x="456437" y="25907"/>
                </a:moveTo>
                <a:lnTo>
                  <a:pt x="417576" y="25907"/>
                </a:lnTo>
                <a:lnTo>
                  <a:pt x="417576" y="51815"/>
                </a:lnTo>
                <a:lnTo>
                  <a:pt x="456438" y="51815"/>
                </a:lnTo>
                <a:lnTo>
                  <a:pt x="482346" y="38862"/>
                </a:lnTo>
                <a:lnTo>
                  <a:pt x="456437" y="25907"/>
                </a:lnTo>
                <a:close/>
              </a:path>
            </a:pathLst>
          </a:custGeom>
          <a:solidFill>
            <a:srgbClr val="000000"/>
          </a:solidFill>
        </p:spPr>
        <p:txBody>
          <a:bodyPr wrap="square" lIns="0" tIns="0" rIns="0" bIns="0" rtlCol="0"/>
          <a:lstStyle/>
          <a:p>
            <a:endParaRPr/>
          </a:p>
        </p:txBody>
      </p:sp>
      <p:sp>
        <p:nvSpPr>
          <p:cNvPr id="11" name="object 11"/>
          <p:cNvSpPr/>
          <p:nvPr/>
        </p:nvSpPr>
        <p:spPr>
          <a:xfrm>
            <a:off x="2382773" y="2122932"/>
            <a:ext cx="1115695" cy="78105"/>
          </a:xfrm>
          <a:custGeom>
            <a:avLst/>
            <a:gdLst/>
            <a:ahLst/>
            <a:cxnLst/>
            <a:rect l="l" t="t" r="r" b="b"/>
            <a:pathLst>
              <a:path w="1115695" h="78105">
                <a:moveTo>
                  <a:pt x="1037971" y="0"/>
                </a:moveTo>
                <a:lnTo>
                  <a:pt x="1037971" y="77723"/>
                </a:lnTo>
                <a:lnTo>
                  <a:pt x="1089787" y="51815"/>
                </a:lnTo>
                <a:lnTo>
                  <a:pt x="1050925" y="51815"/>
                </a:lnTo>
                <a:lnTo>
                  <a:pt x="1050925" y="25907"/>
                </a:lnTo>
                <a:lnTo>
                  <a:pt x="1089786" y="25907"/>
                </a:lnTo>
                <a:lnTo>
                  <a:pt x="1037971" y="0"/>
                </a:lnTo>
                <a:close/>
              </a:path>
              <a:path w="1115695" h="78105">
                <a:moveTo>
                  <a:pt x="1037971" y="25907"/>
                </a:moveTo>
                <a:lnTo>
                  <a:pt x="0" y="25907"/>
                </a:lnTo>
                <a:lnTo>
                  <a:pt x="0" y="51815"/>
                </a:lnTo>
                <a:lnTo>
                  <a:pt x="1037971" y="51815"/>
                </a:lnTo>
                <a:lnTo>
                  <a:pt x="1037971" y="25907"/>
                </a:lnTo>
                <a:close/>
              </a:path>
              <a:path w="1115695" h="78105">
                <a:moveTo>
                  <a:pt x="1089786" y="25907"/>
                </a:moveTo>
                <a:lnTo>
                  <a:pt x="1050925" y="25907"/>
                </a:lnTo>
                <a:lnTo>
                  <a:pt x="1050925" y="51815"/>
                </a:lnTo>
                <a:lnTo>
                  <a:pt x="1089787" y="51815"/>
                </a:lnTo>
                <a:lnTo>
                  <a:pt x="1115695" y="38862"/>
                </a:lnTo>
                <a:lnTo>
                  <a:pt x="1089786" y="25907"/>
                </a:lnTo>
                <a:close/>
              </a:path>
            </a:pathLst>
          </a:custGeom>
          <a:solidFill>
            <a:srgbClr val="000000"/>
          </a:solidFill>
        </p:spPr>
        <p:txBody>
          <a:bodyPr wrap="square" lIns="0" tIns="0" rIns="0" bIns="0" rtlCol="0"/>
          <a:lstStyle/>
          <a:p>
            <a:endParaRPr/>
          </a:p>
        </p:txBody>
      </p:sp>
      <p:sp>
        <p:nvSpPr>
          <p:cNvPr id="12" name="object 12"/>
          <p:cNvSpPr txBox="1"/>
          <p:nvPr/>
        </p:nvSpPr>
        <p:spPr>
          <a:xfrm>
            <a:off x="1965613" y="1830786"/>
            <a:ext cx="313055" cy="589915"/>
          </a:xfrm>
          <a:prstGeom prst="rect">
            <a:avLst/>
          </a:prstGeom>
        </p:spPr>
        <p:txBody>
          <a:bodyPr vert="horz" wrap="square" lIns="0" tIns="0" rIns="0" bIns="0" rtlCol="0">
            <a:spAutoFit/>
          </a:bodyPr>
          <a:lstStyle/>
          <a:p>
            <a:pPr marL="12700">
              <a:lnSpc>
                <a:spcPct val="100000"/>
              </a:lnSpc>
            </a:pPr>
            <a:r>
              <a:rPr sz="3300" i="1" spc="-185" dirty="0">
                <a:latin typeface="Times New Roman"/>
                <a:cs typeface="Times New Roman"/>
              </a:rPr>
              <a:t>x</a:t>
            </a:r>
            <a:r>
              <a:rPr sz="2850" spc="37" baseline="-24853" dirty="0">
                <a:latin typeface="Times New Roman"/>
                <a:cs typeface="Times New Roman"/>
              </a:rPr>
              <a:t>1</a:t>
            </a:r>
            <a:endParaRPr sz="2850" baseline="-24853">
              <a:latin typeface="Times New Roman"/>
              <a:cs typeface="Times New Roman"/>
            </a:endParaRPr>
          </a:p>
        </p:txBody>
      </p:sp>
      <p:sp>
        <p:nvSpPr>
          <p:cNvPr id="13" name="object 13"/>
          <p:cNvSpPr/>
          <p:nvPr/>
        </p:nvSpPr>
        <p:spPr>
          <a:xfrm>
            <a:off x="3497579" y="1930907"/>
            <a:ext cx="521208" cy="52120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497579" y="1930907"/>
            <a:ext cx="521334" cy="521334"/>
          </a:xfrm>
          <a:custGeom>
            <a:avLst/>
            <a:gdLst/>
            <a:ahLst/>
            <a:cxnLst/>
            <a:rect l="l" t="t" r="r" b="b"/>
            <a:pathLst>
              <a:path w="521335" h="521335">
                <a:moveTo>
                  <a:pt x="0" y="521208"/>
                </a:moveTo>
                <a:lnTo>
                  <a:pt x="521208" y="521208"/>
                </a:lnTo>
                <a:lnTo>
                  <a:pt x="521208" y="0"/>
                </a:lnTo>
                <a:lnTo>
                  <a:pt x="0" y="0"/>
                </a:lnTo>
                <a:lnTo>
                  <a:pt x="0" y="521208"/>
                </a:lnTo>
                <a:close/>
              </a:path>
            </a:pathLst>
          </a:custGeom>
          <a:ln w="6096">
            <a:solidFill>
              <a:srgbClr val="A4A4A4"/>
            </a:solidFill>
          </a:ln>
        </p:spPr>
        <p:txBody>
          <a:bodyPr wrap="square" lIns="0" tIns="0" rIns="0" bIns="0" rtlCol="0"/>
          <a:lstStyle/>
          <a:p>
            <a:endParaRPr/>
          </a:p>
        </p:txBody>
      </p:sp>
      <p:sp>
        <p:nvSpPr>
          <p:cNvPr id="15" name="object 15"/>
          <p:cNvSpPr txBox="1"/>
          <p:nvPr/>
        </p:nvSpPr>
        <p:spPr>
          <a:xfrm>
            <a:off x="3641387" y="1866746"/>
            <a:ext cx="256540" cy="525145"/>
          </a:xfrm>
          <a:prstGeom prst="rect">
            <a:avLst/>
          </a:prstGeom>
        </p:spPr>
        <p:txBody>
          <a:bodyPr vert="horz" wrap="square" lIns="0" tIns="0" rIns="0" bIns="0" rtlCol="0">
            <a:spAutoFit/>
          </a:bodyPr>
          <a:lstStyle/>
          <a:p>
            <a:pPr marL="12700">
              <a:lnSpc>
                <a:spcPct val="100000"/>
              </a:lnSpc>
            </a:pPr>
            <a:r>
              <a:rPr sz="3300" spc="-875" dirty="0">
                <a:latin typeface="Arial"/>
                <a:cs typeface="Arial"/>
              </a:rPr>
              <a:t></a:t>
            </a:r>
            <a:endParaRPr sz="3300">
              <a:latin typeface="Arial"/>
              <a:cs typeface="Arial"/>
            </a:endParaRPr>
          </a:p>
        </p:txBody>
      </p:sp>
      <p:sp>
        <p:nvSpPr>
          <p:cNvPr id="16" name="object 16"/>
          <p:cNvSpPr txBox="1"/>
          <p:nvPr/>
        </p:nvSpPr>
        <p:spPr>
          <a:xfrm>
            <a:off x="3474720" y="3226307"/>
            <a:ext cx="539750" cy="467995"/>
          </a:xfrm>
          <a:prstGeom prst="rect">
            <a:avLst/>
          </a:prstGeom>
          <a:solidFill>
            <a:srgbClr val="E1EFD9"/>
          </a:solidFill>
          <a:ln w="6096">
            <a:solidFill>
              <a:srgbClr val="00AF50"/>
            </a:solidFill>
          </a:ln>
        </p:spPr>
        <p:txBody>
          <a:bodyPr vert="horz" wrap="square" lIns="0" tIns="0" rIns="0" bIns="0" rtlCol="0">
            <a:spAutoFit/>
          </a:bodyPr>
          <a:lstStyle/>
          <a:p>
            <a:pPr marL="163195">
              <a:lnSpc>
                <a:spcPts val="3445"/>
              </a:lnSpc>
            </a:pPr>
            <a:r>
              <a:rPr sz="3300" i="1" spc="15" dirty="0">
                <a:latin typeface="Times New Roman"/>
                <a:cs typeface="Times New Roman"/>
              </a:rPr>
              <a:t>b</a:t>
            </a:r>
            <a:endParaRPr sz="3300">
              <a:latin typeface="Times New Roman"/>
              <a:cs typeface="Times New Roman"/>
            </a:endParaRPr>
          </a:p>
        </p:txBody>
      </p:sp>
      <p:sp>
        <p:nvSpPr>
          <p:cNvPr id="17" name="object 17"/>
          <p:cNvSpPr/>
          <p:nvPr/>
        </p:nvSpPr>
        <p:spPr>
          <a:xfrm>
            <a:off x="3710940" y="2462022"/>
            <a:ext cx="78105" cy="755015"/>
          </a:xfrm>
          <a:custGeom>
            <a:avLst/>
            <a:gdLst/>
            <a:ahLst/>
            <a:cxnLst/>
            <a:rect l="l" t="t" r="r" b="b"/>
            <a:pathLst>
              <a:path w="78104" h="755014">
                <a:moveTo>
                  <a:pt x="51815" y="64769"/>
                </a:moveTo>
                <a:lnTo>
                  <a:pt x="25908" y="64769"/>
                </a:lnTo>
                <a:lnTo>
                  <a:pt x="25908" y="754761"/>
                </a:lnTo>
                <a:lnTo>
                  <a:pt x="51815" y="754761"/>
                </a:lnTo>
                <a:lnTo>
                  <a:pt x="51815" y="64769"/>
                </a:lnTo>
                <a:close/>
              </a:path>
              <a:path w="78104" h="755014">
                <a:moveTo>
                  <a:pt x="38862" y="0"/>
                </a:moveTo>
                <a:lnTo>
                  <a:pt x="0" y="77724"/>
                </a:lnTo>
                <a:lnTo>
                  <a:pt x="25908" y="77724"/>
                </a:lnTo>
                <a:lnTo>
                  <a:pt x="25908" y="64769"/>
                </a:lnTo>
                <a:lnTo>
                  <a:pt x="71246" y="64769"/>
                </a:lnTo>
                <a:lnTo>
                  <a:pt x="38862" y="0"/>
                </a:lnTo>
                <a:close/>
              </a:path>
              <a:path w="78104" h="755014">
                <a:moveTo>
                  <a:pt x="71246" y="64769"/>
                </a:moveTo>
                <a:lnTo>
                  <a:pt x="51815" y="64769"/>
                </a:lnTo>
                <a:lnTo>
                  <a:pt x="51815" y="77724"/>
                </a:lnTo>
                <a:lnTo>
                  <a:pt x="77724" y="77724"/>
                </a:lnTo>
                <a:lnTo>
                  <a:pt x="71246" y="64769"/>
                </a:lnTo>
                <a:close/>
              </a:path>
            </a:pathLst>
          </a:custGeom>
          <a:solidFill>
            <a:srgbClr val="000000"/>
          </a:solidFill>
        </p:spPr>
        <p:txBody>
          <a:bodyPr wrap="square" lIns="0" tIns="0" rIns="0" bIns="0" rtlCol="0"/>
          <a:lstStyle/>
          <a:p>
            <a:endParaRPr/>
          </a:p>
        </p:txBody>
      </p:sp>
      <p:sp>
        <p:nvSpPr>
          <p:cNvPr id="18" name="object 18"/>
          <p:cNvSpPr txBox="1"/>
          <p:nvPr/>
        </p:nvSpPr>
        <p:spPr>
          <a:xfrm>
            <a:off x="741070" y="1933066"/>
            <a:ext cx="967740" cy="393700"/>
          </a:xfrm>
          <a:prstGeom prst="rect">
            <a:avLst/>
          </a:prstGeom>
        </p:spPr>
        <p:txBody>
          <a:bodyPr vert="horz" wrap="square" lIns="0" tIns="0" rIns="0" bIns="0" rtlCol="0">
            <a:spAutoFit/>
          </a:bodyPr>
          <a:lstStyle/>
          <a:p>
            <a:pPr marL="12700">
              <a:lnSpc>
                <a:spcPct val="100000"/>
              </a:lnSpc>
            </a:pPr>
            <a:r>
              <a:rPr sz="2400" spc="-95" dirty="0">
                <a:latin typeface="Arial"/>
                <a:cs typeface="Arial"/>
              </a:rPr>
              <a:t>1, </a:t>
            </a:r>
            <a:r>
              <a:rPr sz="2400" spc="-120" dirty="0">
                <a:latin typeface="Arial"/>
                <a:cs typeface="Arial"/>
              </a:rPr>
              <a:t>2</a:t>
            </a:r>
            <a:r>
              <a:rPr sz="2400" spc="-270" dirty="0">
                <a:latin typeface="Arial"/>
                <a:cs typeface="Arial"/>
              </a:rPr>
              <a:t> </a:t>
            </a:r>
            <a:r>
              <a:rPr sz="2400" spc="-745" dirty="0">
                <a:latin typeface="Arial"/>
                <a:cs typeface="Arial"/>
              </a:rPr>
              <a:t>……</a:t>
            </a:r>
            <a:endParaRPr sz="2400">
              <a:latin typeface="Arial"/>
              <a:cs typeface="Arial"/>
            </a:endParaRPr>
          </a:p>
        </p:txBody>
      </p:sp>
      <p:sp>
        <p:nvSpPr>
          <p:cNvPr id="19" name="object 19"/>
          <p:cNvSpPr txBox="1"/>
          <p:nvPr/>
        </p:nvSpPr>
        <p:spPr>
          <a:xfrm>
            <a:off x="124155" y="3118566"/>
            <a:ext cx="2148205" cy="589915"/>
          </a:xfrm>
          <a:prstGeom prst="rect">
            <a:avLst/>
          </a:prstGeom>
        </p:spPr>
        <p:txBody>
          <a:bodyPr vert="horz" wrap="square" lIns="0" tIns="0" rIns="0" bIns="0" rtlCol="0">
            <a:spAutoFit/>
          </a:bodyPr>
          <a:lstStyle/>
          <a:p>
            <a:pPr marL="12700">
              <a:lnSpc>
                <a:spcPct val="100000"/>
              </a:lnSpc>
              <a:tabLst>
                <a:tab pos="1819275" algn="l"/>
              </a:tabLst>
            </a:pPr>
            <a:r>
              <a:rPr sz="3600" spc="-179" baseline="1157" dirty="0">
                <a:latin typeface="Arial"/>
                <a:cs typeface="Arial"/>
              </a:rPr>
              <a:t>1</a:t>
            </a:r>
            <a:r>
              <a:rPr sz="3600" spc="-195" baseline="1157" dirty="0">
                <a:latin typeface="Arial"/>
                <a:cs typeface="Arial"/>
              </a:rPr>
              <a:t>0</a:t>
            </a:r>
            <a:r>
              <a:rPr sz="3600" spc="-142" baseline="1157" dirty="0">
                <a:latin typeface="Arial"/>
                <a:cs typeface="Arial"/>
              </a:rPr>
              <a:t>0,</a:t>
            </a:r>
            <a:r>
              <a:rPr sz="3600" spc="-202" baseline="1157" dirty="0">
                <a:latin typeface="Arial"/>
                <a:cs typeface="Arial"/>
              </a:rPr>
              <a:t> </a:t>
            </a:r>
            <a:r>
              <a:rPr sz="3600" spc="-179" baseline="1157" dirty="0">
                <a:latin typeface="Arial"/>
                <a:cs typeface="Arial"/>
              </a:rPr>
              <a:t>2</a:t>
            </a:r>
            <a:r>
              <a:rPr sz="3600" spc="-195" baseline="1157" dirty="0">
                <a:latin typeface="Arial"/>
                <a:cs typeface="Arial"/>
              </a:rPr>
              <a:t>0</a:t>
            </a:r>
            <a:r>
              <a:rPr sz="3600" spc="-179" baseline="1157" dirty="0">
                <a:latin typeface="Arial"/>
                <a:cs typeface="Arial"/>
              </a:rPr>
              <a:t>0</a:t>
            </a:r>
            <a:r>
              <a:rPr sz="3600" spc="-202" baseline="1157" dirty="0">
                <a:latin typeface="Arial"/>
                <a:cs typeface="Arial"/>
              </a:rPr>
              <a:t> </a:t>
            </a:r>
            <a:r>
              <a:rPr sz="3600" spc="-1117" baseline="1157" dirty="0">
                <a:latin typeface="Arial"/>
                <a:cs typeface="Arial"/>
              </a:rPr>
              <a:t>……</a:t>
            </a:r>
            <a:r>
              <a:rPr sz="3600" baseline="1157" dirty="0">
                <a:latin typeface="Arial"/>
                <a:cs typeface="Arial"/>
              </a:rPr>
              <a:t>	</a:t>
            </a:r>
            <a:r>
              <a:rPr sz="3300" i="1" spc="35" dirty="0">
                <a:latin typeface="Times New Roman"/>
                <a:cs typeface="Times New Roman"/>
              </a:rPr>
              <a:t>x</a:t>
            </a:r>
            <a:r>
              <a:rPr sz="2850" spc="37" baseline="-24853" dirty="0">
                <a:latin typeface="Times New Roman"/>
                <a:cs typeface="Times New Roman"/>
              </a:rPr>
              <a:t>2</a:t>
            </a:r>
            <a:endParaRPr sz="2850" baseline="-24853">
              <a:latin typeface="Times New Roman"/>
              <a:cs typeface="Times New Roman"/>
            </a:endParaRPr>
          </a:p>
        </p:txBody>
      </p:sp>
      <p:sp>
        <p:nvSpPr>
          <p:cNvPr id="20" name="object 20"/>
          <p:cNvSpPr/>
          <p:nvPr/>
        </p:nvSpPr>
        <p:spPr>
          <a:xfrm>
            <a:off x="887730" y="6126479"/>
            <a:ext cx="3837940" cy="114300"/>
          </a:xfrm>
          <a:custGeom>
            <a:avLst/>
            <a:gdLst/>
            <a:ahLst/>
            <a:cxnLst/>
            <a:rect l="l" t="t" r="r" b="b"/>
            <a:pathLst>
              <a:path w="3837940" h="114300">
                <a:moveTo>
                  <a:pt x="3723131" y="0"/>
                </a:moveTo>
                <a:lnTo>
                  <a:pt x="3723131" y="114300"/>
                </a:lnTo>
                <a:lnTo>
                  <a:pt x="3799331" y="76200"/>
                </a:lnTo>
                <a:lnTo>
                  <a:pt x="3742181" y="76200"/>
                </a:lnTo>
                <a:lnTo>
                  <a:pt x="3742181" y="38100"/>
                </a:lnTo>
                <a:lnTo>
                  <a:pt x="3799331" y="38100"/>
                </a:lnTo>
                <a:lnTo>
                  <a:pt x="3723131" y="0"/>
                </a:lnTo>
                <a:close/>
              </a:path>
              <a:path w="3837940" h="114300">
                <a:moveTo>
                  <a:pt x="3723131" y="38100"/>
                </a:moveTo>
                <a:lnTo>
                  <a:pt x="0" y="38100"/>
                </a:lnTo>
                <a:lnTo>
                  <a:pt x="0" y="76200"/>
                </a:lnTo>
                <a:lnTo>
                  <a:pt x="3723131" y="76200"/>
                </a:lnTo>
                <a:lnTo>
                  <a:pt x="3723131" y="38100"/>
                </a:lnTo>
                <a:close/>
              </a:path>
              <a:path w="3837940" h="114300">
                <a:moveTo>
                  <a:pt x="3799331" y="38100"/>
                </a:moveTo>
                <a:lnTo>
                  <a:pt x="3742181" y="38100"/>
                </a:lnTo>
                <a:lnTo>
                  <a:pt x="3742181" y="76200"/>
                </a:lnTo>
                <a:lnTo>
                  <a:pt x="3799331" y="76200"/>
                </a:lnTo>
                <a:lnTo>
                  <a:pt x="3837431" y="57150"/>
                </a:lnTo>
                <a:lnTo>
                  <a:pt x="3799331" y="38100"/>
                </a:lnTo>
                <a:close/>
              </a:path>
            </a:pathLst>
          </a:custGeom>
          <a:solidFill>
            <a:srgbClr val="000000"/>
          </a:solidFill>
        </p:spPr>
        <p:txBody>
          <a:bodyPr wrap="square" lIns="0" tIns="0" rIns="0" bIns="0" rtlCol="0"/>
          <a:lstStyle/>
          <a:p>
            <a:endParaRPr/>
          </a:p>
        </p:txBody>
      </p:sp>
      <p:sp>
        <p:nvSpPr>
          <p:cNvPr id="21" name="object 21"/>
          <p:cNvSpPr/>
          <p:nvPr/>
        </p:nvSpPr>
        <p:spPr>
          <a:xfrm>
            <a:off x="1412747" y="4072890"/>
            <a:ext cx="114300" cy="2486025"/>
          </a:xfrm>
          <a:custGeom>
            <a:avLst/>
            <a:gdLst/>
            <a:ahLst/>
            <a:cxnLst/>
            <a:rect l="l" t="t" r="r" b="b"/>
            <a:pathLst>
              <a:path w="114300" h="2486025">
                <a:moveTo>
                  <a:pt x="76200" y="95250"/>
                </a:moveTo>
                <a:lnTo>
                  <a:pt x="38100" y="95250"/>
                </a:lnTo>
                <a:lnTo>
                  <a:pt x="38100" y="2485720"/>
                </a:lnTo>
                <a:lnTo>
                  <a:pt x="76200" y="2485720"/>
                </a:lnTo>
                <a:lnTo>
                  <a:pt x="76200" y="95250"/>
                </a:lnTo>
                <a:close/>
              </a:path>
              <a:path w="114300" h="2486025">
                <a:moveTo>
                  <a:pt x="57150" y="0"/>
                </a:moveTo>
                <a:lnTo>
                  <a:pt x="0" y="114300"/>
                </a:lnTo>
                <a:lnTo>
                  <a:pt x="38100" y="114300"/>
                </a:lnTo>
                <a:lnTo>
                  <a:pt x="38100" y="95250"/>
                </a:lnTo>
                <a:lnTo>
                  <a:pt x="104775" y="95250"/>
                </a:lnTo>
                <a:lnTo>
                  <a:pt x="57150" y="0"/>
                </a:lnTo>
                <a:close/>
              </a:path>
              <a:path w="114300" h="2486025">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22" name="object 22"/>
          <p:cNvSpPr txBox="1"/>
          <p:nvPr/>
        </p:nvSpPr>
        <p:spPr>
          <a:xfrm>
            <a:off x="4210714" y="6132955"/>
            <a:ext cx="391795" cy="590550"/>
          </a:xfrm>
          <a:prstGeom prst="rect">
            <a:avLst/>
          </a:prstGeom>
        </p:spPr>
        <p:txBody>
          <a:bodyPr vert="horz" wrap="square" lIns="0" tIns="0" rIns="0" bIns="0" rtlCol="0">
            <a:spAutoFit/>
          </a:bodyPr>
          <a:lstStyle/>
          <a:p>
            <a:pPr marL="12700">
              <a:lnSpc>
                <a:spcPct val="100000"/>
              </a:lnSpc>
            </a:pPr>
            <a:r>
              <a:rPr sz="3300" i="1" spc="-295" dirty="0">
                <a:latin typeface="Times New Roman"/>
                <a:cs typeface="Times New Roman"/>
              </a:rPr>
              <a:t>w</a:t>
            </a:r>
            <a:r>
              <a:rPr sz="2850" spc="30" baseline="-24853" dirty="0">
                <a:latin typeface="Times New Roman"/>
                <a:cs typeface="Times New Roman"/>
              </a:rPr>
              <a:t>1</a:t>
            </a:r>
            <a:endParaRPr sz="2850" baseline="-24853">
              <a:latin typeface="Times New Roman"/>
              <a:cs typeface="Times New Roman"/>
            </a:endParaRPr>
          </a:p>
        </p:txBody>
      </p:sp>
      <p:sp>
        <p:nvSpPr>
          <p:cNvPr id="23" name="object 23"/>
          <p:cNvSpPr txBox="1"/>
          <p:nvPr/>
        </p:nvSpPr>
        <p:spPr>
          <a:xfrm>
            <a:off x="987307" y="3998279"/>
            <a:ext cx="418465" cy="589915"/>
          </a:xfrm>
          <a:prstGeom prst="rect">
            <a:avLst/>
          </a:prstGeom>
        </p:spPr>
        <p:txBody>
          <a:bodyPr vert="horz" wrap="square" lIns="0" tIns="0" rIns="0" bIns="0" rtlCol="0">
            <a:spAutoFit/>
          </a:bodyPr>
          <a:lstStyle/>
          <a:p>
            <a:pPr marL="12700">
              <a:lnSpc>
                <a:spcPct val="100000"/>
              </a:lnSpc>
            </a:pPr>
            <a:r>
              <a:rPr sz="3300" i="1" spc="-85" dirty="0">
                <a:latin typeface="Times New Roman"/>
                <a:cs typeface="Times New Roman"/>
              </a:rPr>
              <a:t>w</a:t>
            </a:r>
            <a:r>
              <a:rPr sz="2850" spc="22" baseline="-24853" dirty="0">
                <a:latin typeface="Times New Roman"/>
                <a:cs typeface="Times New Roman"/>
              </a:rPr>
              <a:t>2</a:t>
            </a:r>
            <a:endParaRPr sz="2850" baseline="-24853">
              <a:latin typeface="Times New Roman"/>
              <a:cs typeface="Times New Roman"/>
            </a:endParaRPr>
          </a:p>
        </p:txBody>
      </p:sp>
      <p:sp>
        <p:nvSpPr>
          <p:cNvPr id="24" name="object 24"/>
          <p:cNvSpPr txBox="1"/>
          <p:nvPr/>
        </p:nvSpPr>
        <p:spPr>
          <a:xfrm>
            <a:off x="2443098" y="4070604"/>
            <a:ext cx="749300" cy="393700"/>
          </a:xfrm>
          <a:prstGeom prst="rect">
            <a:avLst/>
          </a:prstGeom>
        </p:spPr>
        <p:txBody>
          <a:bodyPr vert="horz" wrap="square" lIns="0" tIns="0" rIns="0" bIns="0" rtlCol="0">
            <a:spAutoFit/>
          </a:bodyPr>
          <a:lstStyle/>
          <a:p>
            <a:pPr marL="12700">
              <a:lnSpc>
                <a:spcPct val="100000"/>
              </a:lnSpc>
            </a:pPr>
            <a:r>
              <a:rPr sz="2400" spc="-235" dirty="0">
                <a:latin typeface="Arial"/>
                <a:cs typeface="Arial"/>
              </a:rPr>
              <a:t>Loss</a:t>
            </a:r>
            <a:r>
              <a:rPr sz="2400" spc="-215" dirty="0">
                <a:latin typeface="Arial"/>
                <a:cs typeface="Arial"/>
              </a:rPr>
              <a:t> </a:t>
            </a:r>
            <a:r>
              <a:rPr sz="2400" spc="-330" dirty="0">
                <a:latin typeface="Arial"/>
                <a:cs typeface="Arial"/>
              </a:rPr>
              <a:t>L</a:t>
            </a:r>
            <a:endParaRPr sz="2400">
              <a:latin typeface="Arial"/>
              <a:cs typeface="Arial"/>
            </a:endParaRPr>
          </a:p>
        </p:txBody>
      </p:sp>
      <p:sp>
        <p:nvSpPr>
          <p:cNvPr id="25" name="object 25"/>
          <p:cNvSpPr/>
          <p:nvPr/>
        </p:nvSpPr>
        <p:spPr>
          <a:xfrm>
            <a:off x="1701545" y="4911090"/>
            <a:ext cx="2207260" cy="706120"/>
          </a:xfrm>
          <a:custGeom>
            <a:avLst/>
            <a:gdLst/>
            <a:ahLst/>
            <a:cxnLst/>
            <a:rect l="l" t="t" r="r" b="b"/>
            <a:pathLst>
              <a:path w="2207260" h="706120">
                <a:moveTo>
                  <a:pt x="0" y="352806"/>
                </a:moveTo>
                <a:lnTo>
                  <a:pt x="8597" y="308556"/>
                </a:lnTo>
                <a:lnTo>
                  <a:pt x="33700" y="265946"/>
                </a:lnTo>
                <a:lnTo>
                  <a:pt x="74273" y="225305"/>
                </a:lnTo>
                <a:lnTo>
                  <a:pt x="129284" y="186964"/>
                </a:lnTo>
                <a:lnTo>
                  <a:pt x="197696" y="151254"/>
                </a:lnTo>
                <a:lnTo>
                  <a:pt x="236605" y="134489"/>
                </a:lnTo>
                <a:lnTo>
                  <a:pt x="278477" y="118506"/>
                </a:lnTo>
                <a:lnTo>
                  <a:pt x="323183" y="103346"/>
                </a:lnTo>
                <a:lnTo>
                  <a:pt x="370592" y="89050"/>
                </a:lnTo>
                <a:lnTo>
                  <a:pt x="420577" y="75661"/>
                </a:lnTo>
                <a:lnTo>
                  <a:pt x="473007" y="63219"/>
                </a:lnTo>
                <a:lnTo>
                  <a:pt x="527753" y="51766"/>
                </a:lnTo>
                <a:lnTo>
                  <a:pt x="584687" y="41342"/>
                </a:lnTo>
                <a:lnTo>
                  <a:pt x="643678" y="31990"/>
                </a:lnTo>
                <a:lnTo>
                  <a:pt x="704598" y="23751"/>
                </a:lnTo>
                <a:lnTo>
                  <a:pt x="767317" y="16666"/>
                </a:lnTo>
                <a:lnTo>
                  <a:pt x="831706" y="10776"/>
                </a:lnTo>
                <a:lnTo>
                  <a:pt x="897636" y="6124"/>
                </a:lnTo>
                <a:lnTo>
                  <a:pt x="964977" y="2749"/>
                </a:lnTo>
                <a:lnTo>
                  <a:pt x="1033600" y="694"/>
                </a:lnTo>
                <a:lnTo>
                  <a:pt x="1103376" y="0"/>
                </a:lnTo>
                <a:lnTo>
                  <a:pt x="1173151" y="694"/>
                </a:lnTo>
                <a:lnTo>
                  <a:pt x="1241774" y="2749"/>
                </a:lnTo>
                <a:lnTo>
                  <a:pt x="1309115" y="6124"/>
                </a:lnTo>
                <a:lnTo>
                  <a:pt x="1375045" y="10776"/>
                </a:lnTo>
                <a:lnTo>
                  <a:pt x="1439434" y="16666"/>
                </a:lnTo>
                <a:lnTo>
                  <a:pt x="1502153" y="23751"/>
                </a:lnTo>
                <a:lnTo>
                  <a:pt x="1563073" y="31990"/>
                </a:lnTo>
                <a:lnTo>
                  <a:pt x="1622064" y="41342"/>
                </a:lnTo>
                <a:lnTo>
                  <a:pt x="1678998" y="51766"/>
                </a:lnTo>
                <a:lnTo>
                  <a:pt x="1733744" y="63219"/>
                </a:lnTo>
                <a:lnTo>
                  <a:pt x="1786174" y="75661"/>
                </a:lnTo>
                <a:lnTo>
                  <a:pt x="1836159" y="89050"/>
                </a:lnTo>
                <a:lnTo>
                  <a:pt x="1883568" y="103346"/>
                </a:lnTo>
                <a:lnTo>
                  <a:pt x="1928274" y="118506"/>
                </a:lnTo>
                <a:lnTo>
                  <a:pt x="1970146" y="134489"/>
                </a:lnTo>
                <a:lnTo>
                  <a:pt x="2009055" y="151254"/>
                </a:lnTo>
                <a:lnTo>
                  <a:pt x="2044872" y="168759"/>
                </a:lnTo>
                <a:lnTo>
                  <a:pt x="2106713" y="205826"/>
                </a:lnTo>
                <a:lnTo>
                  <a:pt x="2154634" y="245358"/>
                </a:lnTo>
                <a:lnTo>
                  <a:pt x="2187601" y="287026"/>
                </a:lnTo>
                <a:lnTo>
                  <a:pt x="2204581" y="330497"/>
                </a:lnTo>
                <a:lnTo>
                  <a:pt x="2206752" y="352806"/>
                </a:lnTo>
                <a:lnTo>
                  <a:pt x="2204581" y="375114"/>
                </a:lnTo>
                <a:lnTo>
                  <a:pt x="2187601" y="418585"/>
                </a:lnTo>
                <a:lnTo>
                  <a:pt x="2154634" y="460253"/>
                </a:lnTo>
                <a:lnTo>
                  <a:pt x="2106713" y="499785"/>
                </a:lnTo>
                <a:lnTo>
                  <a:pt x="2044872" y="536852"/>
                </a:lnTo>
                <a:lnTo>
                  <a:pt x="2009055" y="554357"/>
                </a:lnTo>
                <a:lnTo>
                  <a:pt x="1970146" y="571122"/>
                </a:lnTo>
                <a:lnTo>
                  <a:pt x="1928274" y="587105"/>
                </a:lnTo>
                <a:lnTo>
                  <a:pt x="1883568" y="602265"/>
                </a:lnTo>
                <a:lnTo>
                  <a:pt x="1836159" y="616561"/>
                </a:lnTo>
                <a:lnTo>
                  <a:pt x="1786174" y="629950"/>
                </a:lnTo>
                <a:lnTo>
                  <a:pt x="1733744" y="642392"/>
                </a:lnTo>
                <a:lnTo>
                  <a:pt x="1678998" y="653845"/>
                </a:lnTo>
                <a:lnTo>
                  <a:pt x="1622064" y="664269"/>
                </a:lnTo>
                <a:lnTo>
                  <a:pt x="1563073" y="673621"/>
                </a:lnTo>
                <a:lnTo>
                  <a:pt x="1502153" y="681860"/>
                </a:lnTo>
                <a:lnTo>
                  <a:pt x="1439434" y="688945"/>
                </a:lnTo>
                <a:lnTo>
                  <a:pt x="1375045" y="694835"/>
                </a:lnTo>
                <a:lnTo>
                  <a:pt x="1309115" y="699487"/>
                </a:lnTo>
                <a:lnTo>
                  <a:pt x="1241774" y="702862"/>
                </a:lnTo>
                <a:lnTo>
                  <a:pt x="1173151" y="704917"/>
                </a:lnTo>
                <a:lnTo>
                  <a:pt x="1103376" y="705612"/>
                </a:lnTo>
                <a:lnTo>
                  <a:pt x="1033600" y="704917"/>
                </a:lnTo>
                <a:lnTo>
                  <a:pt x="964977" y="702862"/>
                </a:lnTo>
                <a:lnTo>
                  <a:pt x="897636" y="699487"/>
                </a:lnTo>
                <a:lnTo>
                  <a:pt x="831706" y="694835"/>
                </a:lnTo>
                <a:lnTo>
                  <a:pt x="767317" y="688945"/>
                </a:lnTo>
                <a:lnTo>
                  <a:pt x="704598" y="681860"/>
                </a:lnTo>
                <a:lnTo>
                  <a:pt x="643678" y="673621"/>
                </a:lnTo>
                <a:lnTo>
                  <a:pt x="584687" y="664269"/>
                </a:lnTo>
                <a:lnTo>
                  <a:pt x="527753" y="653845"/>
                </a:lnTo>
                <a:lnTo>
                  <a:pt x="473007" y="642392"/>
                </a:lnTo>
                <a:lnTo>
                  <a:pt x="420577" y="629950"/>
                </a:lnTo>
                <a:lnTo>
                  <a:pt x="370592" y="616561"/>
                </a:lnTo>
                <a:lnTo>
                  <a:pt x="323183" y="602265"/>
                </a:lnTo>
                <a:lnTo>
                  <a:pt x="278477" y="587105"/>
                </a:lnTo>
                <a:lnTo>
                  <a:pt x="236605" y="571122"/>
                </a:lnTo>
                <a:lnTo>
                  <a:pt x="197696" y="554357"/>
                </a:lnTo>
                <a:lnTo>
                  <a:pt x="161879" y="536852"/>
                </a:lnTo>
                <a:lnTo>
                  <a:pt x="100038" y="499785"/>
                </a:lnTo>
                <a:lnTo>
                  <a:pt x="52117" y="460253"/>
                </a:lnTo>
                <a:lnTo>
                  <a:pt x="19150" y="418585"/>
                </a:lnTo>
                <a:lnTo>
                  <a:pt x="2170" y="375114"/>
                </a:lnTo>
                <a:lnTo>
                  <a:pt x="0" y="352806"/>
                </a:lnTo>
                <a:close/>
              </a:path>
            </a:pathLst>
          </a:custGeom>
          <a:ln w="38100">
            <a:solidFill>
              <a:srgbClr val="006FC0"/>
            </a:solidFill>
          </a:ln>
        </p:spPr>
        <p:txBody>
          <a:bodyPr wrap="square" lIns="0" tIns="0" rIns="0" bIns="0" rtlCol="0"/>
          <a:lstStyle/>
          <a:p>
            <a:endParaRPr/>
          </a:p>
        </p:txBody>
      </p:sp>
      <p:sp>
        <p:nvSpPr>
          <p:cNvPr id="26" name="object 26"/>
          <p:cNvSpPr/>
          <p:nvPr/>
        </p:nvSpPr>
        <p:spPr>
          <a:xfrm>
            <a:off x="1152905" y="4775453"/>
            <a:ext cx="3298190" cy="995680"/>
          </a:xfrm>
          <a:custGeom>
            <a:avLst/>
            <a:gdLst/>
            <a:ahLst/>
            <a:cxnLst/>
            <a:rect l="l" t="t" r="r" b="b"/>
            <a:pathLst>
              <a:path w="3298190" h="995679">
                <a:moveTo>
                  <a:pt x="0" y="497586"/>
                </a:moveTo>
                <a:lnTo>
                  <a:pt x="5748" y="455738"/>
                </a:lnTo>
                <a:lnTo>
                  <a:pt x="22687" y="414850"/>
                </a:lnTo>
                <a:lnTo>
                  <a:pt x="50359" y="375061"/>
                </a:lnTo>
                <a:lnTo>
                  <a:pt x="88307" y="336507"/>
                </a:lnTo>
                <a:lnTo>
                  <a:pt x="136073" y="299327"/>
                </a:lnTo>
                <a:lnTo>
                  <a:pt x="193199" y="263659"/>
                </a:lnTo>
                <a:lnTo>
                  <a:pt x="259226" y="229642"/>
                </a:lnTo>
                <a:lnTo>
                  <a:pt x="295435" y="213296"/>
                </a:lnTo>
                <a:lnTo>
                  <a:pt x="333698" y="197413"/>
                </a:lnTo>
                <a:lnTo>
                  <a:pt x="373957" y="182013"/>
                </a:lnTo>
                <a:lnTo>
                  <a:pt x="416156" y="167111"/>
                </a:lnTo>
                <a:lnTo>
                  <a:pt x="460236" y="152726"/>
                </a:lnTo>
                <a:lnTo>
                  <a:pt x="506142" y="138874"/>
                </a:lnTo>
                <a:lnTo>
                  <a:pt x="553815" y="125572"/>
                </a:lnTo>
                <a:lnTo>
                  <a:pt x="603199" y="112839"/>
                </a:lnTo>
                <a:lnTo>
                  <a:pt x="654236" y="100691"/>
                </a:lnTo>
                <a:lnTo>
                  <a:pt x="706869" y="89145"/>
                </a:lnTo>
                <a:lnTo>
                  <a:pt x="761041" y="78219"/>
                </a:lnTo>
                <a:lnTo>
                  <a:pt x="816694" y="67930"/>
                </a:lnTo>
                <a:lnTo>
                  <a:pt x="873772" y="58296"/>
                </a:lnTo>
                <a:lnTo>
                  <a:pt x="932216" y="49333"/>
                </a:lnTo>
                <a:lnTo>
                  <a:pt x="991971" y="41059"/>
                </a:lnTo>
                <a:lnTo>
                  <a:pt x="1052978" y="33490"/>
                </a:lnTo>
                <a:lnTo>
                  <a:pt x="1115181" y="26646"/>
                </a:lnTo>
                <a:lnTo>
                  <a:pt x="1178521" y="20541"/>
                </a:lnTo>
                <a:lnTo>
                  <a:pt x="1242943" y="15195"/>
                </a:lnTo>
                <a:lnTo>
                  <a:pt x="1308388" y="10624"/>
                </a:lnTo>
                <a:lnTo>
                  <a:pt x="1374800" y="6845"/>
                </a:lnTo>
                <a:lnTo>
                  <a:pt x="1442121" y="3876"/>
                </a:lnTo>
                <a:lnTo>
                  <a:pt x="1510294" y="1734"/>
                </a:lnTo>
                <a:lnTo>
                  <a:pt x="1579262" y="436"/>
                </a:lnTo>
                <a:lnTo>
                  <a:pt x="1648968" y="0"/>
                </a:lnTo>
                <a:lnTo>
                  <a:pt x="1718673" y="436"/>
                </a:lnTo>
                <a:lnTo>
                  <a:pt x="1787641" y="1734"/>
                </a:lnTo>
                <a:lnTo>
                  <a:pt x="1855814" y="3876"/>
                </a:lnTo>
                <a:lnTo>
                  <a:pt x="1923135" y="6845"/>
                </a:lnTo>
                <a:lnTo>
                  <a:pt x="1989547" y="10624"/>
                </a:lnTo>
                <a:lnTo>
                  <a:pt x="2054992" y="15195"/>
                </a:lnTo>
                <a:lnTo>
                  <a:pt x="2119414" y="20541"/>
                </a:lnTo>
                <a:lnTo>
                  <a:pt x="2182754" y="26646"/>
                </a:lnTo>
                <a:lnTo>
                  <a:pt x="2244957" y="33490"/>
                </a:lnTo>
                <a:lnTo>
                  <a:pt x="2305964" y="41059"/>
                </a:lnTo>
                <a:lnTo>
                  <a:pt x="2365719" y="49333"/>
                </a:lnTo>
                <a:lnTo>
                  <a:pt x="2424163" y="58296"/>
                </a:lnTo>
                <a:lnTo>
                  <a:pt x="2481241" y="67930"/>
                </a:lnTo>
                <a:lnTo>
                  <a:pt x="2536894" y="78219"/>
                </a:lnTo>
                <a:lnTo>
                  <a:pt x="2591066" y="89145"/>
                </a:lnTo>
                <a:lnTo>
                  <a:pt x="2643699" y="100691"/>
                </a:lnTo>
                <a:lnTo>
                  <a:pt x="2694736" y="112839"/>
                </a:lnTo>
                <a:lnTo>
                  <a:pt x="2744120" y="125572"/>
                </a:lnTo>
                <a:lnTo>
                  <a:pt x="2791793" y="138874"/>
                </a:lnTo>
                <a:lnTo>
                  <a:pt x="2837699" y="152726"/>
                </a:lnTo>
                <a:lnTo>
                  <a:pt x="2881779" y="167111"/>
                </a:lnTo>
                <a:lnTo>
                  <a:pt x="2923978" y="182013"/>
                </a:lnTo>
                <a:lnTo>
                  <a:pt x="2964237" y="197413"/>
                </a:lnTo>
                <a:lnTo>
                  <a:pt x="3002500" y="213296"/>
                </a:lnTo>
                <a:lnTo>
                  <a:pt x="3038709" y="229642"/>
                </a:lnTo>
                <a:lnTo>
                  <a:pt x="3104736" y="263659"/>
                </a:lnTo>
                <a:lnTo>
                  <a:pt x="3161862" y="299327"/>
                </a:lnTo>
                <a:lnTo>
                  <a:pt x="3209628" y="336507"/>
                </a:lnTo>
                <a:lnTo>
                  <a:pt x="3247576" y="375061"/>
                </a:lnTo>
                <a:lnTo>
                  <a:pt x="3275248" y="414850"/>
                </a:lnTo>
                <a:lnTo>
                  <a:pt x="3292187" y="455738"/>
                </a:lnTo>
                <a:lnTo>
                  <a:pt x="3297935" y="497586"/>
                </a:lnTo>
                <a:lnTo>
                  <a:pt x="3296489" y="518621"/>
                </a:lnTo>
                <a:lnTo>
                  <a:pt x="3285088" y="560005"/>
                </a:lnTo>
                <a:lnTo>
                  <a:pt x="3262725" y="600361"/>
                </a:lnTo>
                <a:lnTo>
                  <a:pt x="3229857" y="639550"/>
                </a:lnTo>
                <a:lnTo>
                  <a:pt x="3186943" y="677434"/>
                </a:lnTo>
                <a:lnTo>
                  <a:pt x="3134441" y="713875"/>
                </a:lnTo>
                <a:lnTo>
                  <a:pt x="3072807" y="748735"/>
                </a:lnTo>
                <a:lnTo>
                  <a:pt x="3002500" y="781875"/>
                </a:lnTo>
                <a:lnTo>
                  <a:pt x="2964237" y="797758"/>
                </a:lnTo>
                <a:lnTo>
                  <a:pt x="2923978" y="813158"/>
                </a:lnTo>
                <a:lnTo>
                  <a:pt x="2881779" y="828060"/>
                </a:lnTo>
                <a:lnTo>
                  <a:pt x="2837699" y="842445"/>
                </a:lnTo>
                <a:lnTo>
                  <a:pt x="2791793" y="856297"/>
                </a:lnTo>
                <a:lnTo>
                  <a:pt x="2744120" y="869599"/>
                </a:lnTo>
                <a:lnTo>
                  <a:pt x="2694736" y="882332"/>
                </a:lnTo>
                <a:lnTo>
                  <a:pt x="2643699" y="894480"/>
                </a:lnTo>
                <a:lnTo>
                  <a:pt x="2591066" y="906026"/>
                </a:lnTo>
                <a:lnTo>
                  <a:pt x="2536894" y="916952"/>
                </a:lnTo>
                <a:lnTo>
                  <a:pt x="2481241" y="927241"/>
                </a:lnTo>
                <a:lnTo>
                  <a:pt x="2424163" y="936875"/>
                </a:lnTo>
                <a:lnTo>
                  <a:pt x="2365719" y="945838"/>
                </a:lnTo>
                <a:lnTo>
                  <a:pt x="2305964" y="954112"/>
                </a:lnTo>
                <a:lnTo>
                  <a:pt x="2244957" y="961681"/>
                </a:lnTo>
                <a:lnTo>
                  <a:pt x="2182754" y="968525"/>
                </a:lnTo>
                <a:lnTo>
                  <a:pt x="2119414" y="974630"/>
                </a:lnTo>
                <a:lnTo>
                  <a:pt x="2054992" y="979976"/>
                </a:lnTo>
                <a:lnTo>
                  <a:pt x="1989547" y="984547"/>
                </a:lnTo>
                <a:lnTo>
                  <a:pt x="1923135" y="988326"/>
                </a:lnTo>
                <a:lnTo>
                  <a:pt x="1855814" y="991295"/>
                </a:lnTo>
                <a:lnTo>
                  <a:pt x="1787641" y="993437"/>
                </a:lnTo>
                <a:lnTo>
                  <a:pt x="1718673" y="994735"/>
                </a:lnTo>
                <a:lnTo>
                  <a:pt x="1648968" y="995172"/>
                </a:lnTo>
                <a:lnTo>
                  <a:pt x="1579262" y="994735"/>
                </a:lnTo>
                <a:lnTo>
                  <a:pt x="1510294" y="993437"/>
                </a:lnTo>
                <a:lnTo>
                  <a:pt x="1442121" y="991295"/>
                </a:lnTo>
                <a:lnTo>
                  <a:pt x="1374800" y="988326"/>
                </a:lnTo>
                <a:lnTo>
                  <a:pt x="1308388" y="984547"/>
                </a:lnTo>
                <a:lnTo>
                  <a:pt x="1242943" y="979976"/>
                </a:lnTo>
                <a:lnTo>
                  <a:pt x="1178521" y="974630"/>
                </a:lnTo>
                <a:lnTo>
                  <a:pt x="1115181" y="968525"/>
                </a:lnTo>
                <a:lnTo>
                  <a:pt x="1052978" y="961681"/>
                </a:lnTo>
                <a:lnTo>
                  <a:pt x="991971" y="954112"/>
                </a:lnTo>
                <a:lnTo>
                  <a:pt x="932216" y="945838"/>
                </a:lnTo>
                <a:lnTo>
                  <a:pt x="873772" y="936875"/>
                </a:lnTo>
                <a:lnTo>
                  <a:pt x="816694" y="927241"/>
                </a:lnTo>
                <a:lnTo>
                  <a:pt x="761041" y="916952"/>
                </a:lnTo>
                <a:lnTo>
                  <a:pt x="706869" y="906026"/>
                </a:lnTo>
                <a:lnTo>
                  <a:pt x="654236" y="894480"/>
                </a:lnTo>
                <a:lnTo>
                  <a:pt x="603199" y="882332"/>
                </a:lnTo>
                <a:lnTo>
                  <a:pt x="553815" y="869599"/>
                </a:lnTo>
                <a:lnTo>
                  <a:pt x="506142" y="856297"/>
                </a:lnTo>
                <a:lnTo>
                  <a:pt x="460236" y="842445"/>
                </a:lnTo>
                <a:lnTo>
                  <a:pt x="416156" y="828060"/>
                </a:lnTo>
                <a:lnTo>
                  <a:pt x="373957" y="813158"/>
                </a:lnTo>
                <a:lnTo>
                  <a:pt x="333698" y="797758"/>
                </a:lnTo>
                <a:lnTo>
                  <a:pt x="295435" y="781875"/>
                </a:lnTo>
                <a:lnTo>
                  <a:pt x="259226" y="765529"/>
                </a:lnTo>
                <a:lnTo>
                  <a:pt x="193199" y="731512"/>
                </a:lnTo>
                <a:lnTo>
                  <a:pt x="136073" y="695844"/>
                </a:lnTo>
                <a:lnTo>
                  <a:pt x="88307" y="658664"/>
                </a:lnTo>
                <a:lnTo>
                  <a:pt x="50359" y="620110"/>
                </a:lnTo>
                <a:lnTo>
                  <a:pt x="22687" y="580321"/>
                </a:lnTo>
                <a:lnTo>
                  <a:pt x="5748" y="539433"/>
                </a:lnTo>
                <a:lnTo>
                  <a:pt x="0" y="497586"/>
                </a:lnTo>
                <a:close/>
              </a:path>
            </a:pathLst>
          </a:custGeom>
          <a:ln w="38099">
            <a:solidFill>
              <a:srgbClr val="006FC0"/>
            </a:solidFill>
          </a:ln>
        </p:spPr>
        <p:txBody>
          <a:bodyPr wrap="square" lIns="0" tIns="0" rIns="0" bIns="0" rtlCol="0"/>
          <a:lstStyle/>
          <a:p>
            <a:endParaRPr/>
          </a:p>
        </p:txBody>
      </p:sp>
      <p:sp>
        <p:nvSpPr>
          <p:cNvPr id="27" name="object 27"/>
          <p:cNvSpPr/>
          <p:nvPr/>
        </p:nvSpPr>
        <p:spPr>
          <a:xfrm>
            <a:off x="781050" y="4650485"/>
            <a:ext cx="3944620" cy="1226820"/>
          </a:xfrm>
          <a:custGeom>
            <a:avLst/>
            <a:gdLst/>
            <a:ahLst/>
            <a:cxnLst/>
            <a:rect l="l" t="t" r="r" b="b"/>
            <a:pathLst>
              <a:path w="3944620" h="1226820">
                <a:moveTo>
                  <a:pt x="0" y="613410"/>
                </a:moveTo>
                <a:lnTo>
                  <a:pt x="4951" y="569595"/>
                </a:lnTo>
                <a:lnTo>
                  <a:pt x="19583" y="526614"/>
                </a:lnTo>
                <a:lnTo>
                  <a:pt x="43561" y="484568"/>
                </a:lnTo>
                <a:lnTo>
                  <a:pt x="76552" y="443563"/>
                </a:lnTo>
                <a:lnTo>
                  <a:pt x="118223" y="403701"/>
                </a:lnTo>
                <a:lnTo>
                  <a:pt x="168239" y="365087"/>
                </a:lnTo>
                <a:lnTo>
                  <a:pt x="226268" y="327824"/>
                </a:lnTo>
                <a:lnTo>
                  <a:pt x="291974" y="292015"/>
                </a:lnTo>
                <a:lnTo>
                  <a:pt x="327603" y="274689"/>
                </a:lnTo>
                <a:lnTo>
                  <a:pt x="365025" y="257766"/>
                </a:lnTo>
                <a:lnTo>
                  <a:pt x="404201" y="241258"/>
                </a:lnTo>
                <a:lnTo>
                  <a:pt x="445087" y="225178"/>
                </a:lnTo>
                <a:lnTo>
                  <a:pt x="487643" y="209540"/>
                </a:lnTo>
                <a:lnTo>
                  <a:pt x="531826" y="194357"/>
                </a:lnTo>
                <a:lnTo>
                  <a:pt x="577596" y="179641"/>
                </a:lnTo>
                <a:lnTo>
                  <a:pt x="624909" y="165405"/>
                </a:lnTo>
                <a:lnTo>
                  <a:pt x="673725" y="151663"/>
                </a:lnTo>
                <a:lnTo>
                  <a:pt x="724001" y="138427"/>
                </a:lnTo>
                <a:lnTo>
                  <a:pt x="775697" y="125710"/>
                </a:lnTo>
                <a:lnTo>
                  <a:pt x="828770" y="113526"/>
                </a:lnTo>
                <a:lnTo>
                  <a:pt x="883178" y="101887"/>
                </a:lnTo>
                <a:lnTo>
                  <a:pt x="938881" y="90806"/>
                </a:lnTo>
                <a:lnTo>
                  <a:pt x="995836" y="80296"/>
                </a:lnTo>
                <a:lnTo>
                  <a:pt x="1054001" y="70370"/>
                </a:lnTo>
                <a:lnTo>
                  <a:pt x="1113335" y="61041"/>
                </a:lnTo>
                <a:lnTo>
                  <a:pt x="1173796" y="52323"/>
                </a:lnTo>
                <a:lnTo>
                  <a:pt x="1235342" y="44227"/>
                </a:lnTo>
                <a:lnTo>
                  <a:pt x="1297932" y="36767"/>
                </a:lnTo>
                <a:lnTo>
                  <a:pt x="1361524" y="29956"/>
                </a:lnTo>
                <a:lnTo>
                  <a:pt x="1426076" y="23807"/>
                </a:lnTo>
                <a:lnTo>
                  <a:pt x="1491547" y="18333"/>
                </a:lnTo>
                <a:lnTo>
                  <a:pt x="1557894" y="13547"/>
                </a:lnTo>
                <a:lnTo>
                  <a:pt x="1625077" y="9461"/>
                </a:lnTo>
                <a:lnTo>
                  <a:pt x="1693052" y="6090"/>
                </a:lnTo>
                <a:lnTo>
                  <a:pt x="1761780" y="3445"/>
                </a:lnTo>
                <a:lnTo>
                  <a:pt x="1831217" y="1539"/>
                </a:lnTo>
                <a:lnTo>
                  <a:pt x="1901323" y="387"/>
                </a:lnTo>
                <a:lnTo>
                  <a:pt x="1972056" y="0"/>
                </a:lnTo>
                <a:lnTo>
                  <a:pt x="2042788" y="387"/>
                </a:lnTo>
                <a:lnTo>
                  <a:pt x="2112894" y="1539"/>
                </a:lnTo>
                <a:lnTo>
                  <a:pt x="2182331" y="3445"/>
                </a:lnTo>
                <a:lnTo>
                  <a:pt x="2251059" y="6090"/>
                </a:lnTo>
                <a:lnTo>
                  <a:pt x="2319034" y="9461"/>
                </a:lnTo>
                <a:lnTo>
                  <a:pt x="2386217" y="13547"/>
                </a:lnTo>
                <a:lnTo>
                  <a:pt x="2452564" y="18333"/>
                </a:lnTo>
                <a:lnTo>
                  <a:pt x="2518035" y="23807"/>
                </a:lnTo>
                <a:lnTo>
                  <a:pt x="2582587" y="29956"/>
                </a:lnTo>
                <a:lnTo>
                  <a:pt x="2646179" y="36767"/>
                </a:lnTo>
                <a:lnTo>
                  <a:pt x="2708769" y="44227"/>
                </a:lnTo>
                <a:lnTo>
                  <a:pt x="2770315" y="52323"/>
                </a:lnTo>
                <a:lnTo>
                  <a:pt x="2830776" y="61041"/>
                </a:lnTo>
                <a:lnTo>
                  <a:pt x="2890110" y="70370"/>
                </a:lnTo>
                <a:lnTo>
                  <a:pt x="2948275" y="80296"/>
                </a:lnTo>
                <a:lnTo>
                  <a:pt x="3005230" y="90806"/>
                </a:lnTo>
                <a:lnTo>
                  <a:pt x="3060933" y="101887"/>
                </a:lnTo>
                <a:lnTo>
                  <a:pt x="3115341" y="113526"/>
                </a:lnTo>
                <a:lnTo>
                  <a:pt x="3168414" y="125710"/>
                </a:lnTo>
                <a:lnTo>
                  <a:pt x="3220110" y="138427"/>
                </a:lnTo>
                <a:lnTo>
                  <a:pt x="3270386" y="151663"/>
                </a:lnTo>
                <a:lnTo>
                  <a:pt x="3319202" y="165405"/>
                </a:lnTo>
                <a:lnTo>
                  <a:pt x="3366516" y="179641"/>
                </a:lnTo>
                <a:lnTo>
                  <a:pt x="3412285" y="194357"/>
                </a:lnTo>
                <a:lnTo>
                  <a:pt x="3456468" y="209540"/>
                </a:lnTo>
                <a:lnTo>
                  <a:pt x="3499024" y="225178"/>
                </a:lnTo>
                <a:lnTo>
                  <a:pt x="3539910" y="241258"/>
                </a:lnTo>
                <a:lnTo>
                  <a:pt x="3579086" y="257766"/>
                </a:lnTo>
                <a:lnTo>
                  <a:pt x="3616508" y="274689"/>
                </a:lnTo>
                <a:lnTo>
                  <a:pt x="3652137" y="292015"/>
                </a:lnTo>
                <a:lnTo>
                  <a:pt x="3685929" y="309731"/>
                </a:lnTo>
                <a:lnTo>
                  <a:pt x="3747838" y="346280"/>
                </a:lnTo>
                <a:lnTo>
                  <a:pt x="3801902" y="384232"/>
                </a:lnTo>
                <a:lnTo>
                  <a:pt x="3847787" y="423482"/>
                </a:lnTo>
                <a:lnTo>
                  <a:pt x="3885160" y="463929"/>
                </a:lnTo>
                <a:lnTo>
                  <a:pt x="3913687" y="505467"/>
                </a:lnTo>
                <a:lnTo>
                  <a:pt x="3933033" y="547994"/>
                </a:lnTo>
                <a:lnTo>
                  <a:pt x="3942867" y="591405"/>
                </a:lnTo>
                <a:lnTo>
                  <a:pt x="3944112" y="613410"/>
                </a:lnTo>
                <a:lnTo>
                  <a:pt x="3942867" y="635410"/>
                </a:lnTo>
                <a:lnTo>
                  <a:pt x="3933033" y="678814"/>
                </a:lnTo>
                <a:lnTo>
                  <a:pt x="3913687" y="721335"/>
                </a:lnTo>
                <a:lnTo>
                  <a:pt x="3885160" y="762869"/>
                </a:lnTo>
                <a:lnTo>
                  <a:pt x="3847787" y="803312"/>
                </a:lnTo>
                <a:lnTo>
                  <a:pt x="3801902" y="842561"/>
                </a:lnTo>
                <a:lnTo>
                  <a:pt x="3747838" y="880511"/>
                </a:lnTo>
                <a:lnTo>
                  <a:pt x="3685929" y="917060"/>
                </a:lnTo>
                <a:lnTo>
                  <a:pt x="3652137" y="934775"/>
                </a:lnTo>
                <a:lnTo>
                  <a:pt x="3616508" y="952102"/>
                </a:lnTo>
                <a:lnTo>
                  <a:pt x="3579086" y="969026"/>
                </a:lnTo>
                <a:lnTo>
                  <a:pt x="3539910" y="985534"/>
                </a:lnTo>
                <a:lnTo>
                  <a:pt x="3499024" y="1001614"/>
                </a:lnTo>
                <a:lnTo>
                  <a:pt x="3456468" y="1017253"/>
                </a:lnTo>
                <a:lnTo>
                  <a:pt x="3412285" y="1032437"/>
                </a:lnTo>
                <a:lnTo>
                  <a:pt x="3366516" y="1047154"/>
                </a:lnTo>
                <a:lnTo>
                  <a:pt x="3319202" y="1061391"/>
                </a:lnTo>
                <a:lnTo>
                  <a:pt x="3270386" y="1075134"/>
                </a:lnTo>
                <a:lnTo>
                  <a:pt x="3220110" y="1088372"/>
                </a:lnTo>
                <a:lnTo>
                  <a:pt x="3168414" y="1101090"/>
                </a:lnTo>
                <a:lnTo>
                  <a:pt x="3115341" y="1113275"/>
                </a:lnTo>
                <a:lnTo>
                  <a:pt x="3060933" y="1124916"/>
                </a:lnTo>
                <a:lnTo>
                  <a:pt x="3005230" y="1135998"/>
                </a:lnTo>
                <a:lnTo>
                  <a:pt x="2948275" y="1146510"/>
                </a:lnTo>
                <a:lnTo>
                  <a:pt x="2890110" y="1156437"/>
                </a:lnTo>
                <a:lnTo>
                  <a:pt x="2830776" y="1165767"/>
                </a:lnTo>
                <a:lnTo>
                  <a:pt x="2770315" y="1174487"/>
                </a:lnTo>
                <a:lnTo>
                  <a:pt x="2708769" y="1182584"/>
                </a:lnTo>
                <a:lnTo>
                  <a:pt x="2646179" y="1190045"/>
                </a:lnTo>
                <a:lnTo>
                  <a:pt x="2582587" y="1196857"/>
                </a:lnTo>
                <a:lnTo>
                  <a:pt x="2518035" y="1203007"/>
                </a:lnTo>
                <a:lnTo>
                  <a:pt x="2452564" y="1208482"/>
                </a:lnTo>
                <a:lnTo>
                  <a:pt x="2386217" y="1213269"/>
                </a:lnTo>
                <a:lnTo>
                  <a:pt x="2319034" y="1217356"/>
                </a:lnTo>
                <a:lnTo>
                  <a:pt x="2251059" y="1220728"/>
                </a:lnTo>
                <a:lnTo>
                  <a:pt x="2182331" y="1223374"/>
                </a:lnTo>
                <a:lnTo>
                  <a:pt x="2112894" y="1225279"/>
                </a:lnTo>
                <a:lnTo>
                  <a:pt x="2042788" y="1226432"/>
                </a:lnTo>
                <a:lnTo>
                  <a:pt x="1972056" y="1226820"/>
                </a:lnTo>
                <a:lnTo>
                  <a:pt x="1901323" y="1226432"/>
                </a:lnTo>
                <a:lnTo>
                  <a:pt x="1831217" y="1225279"/>
                </a:lnTo>
                <a:lnTo>
                  <a:pt x="1761780" y="1223374"/>
                </a:lnTo>
                <a:lnTo>
                  <a:pt x="1693052" y="1220728"/>
                </a:lnTo>
                <a:lnTo>
                  <a:pt x="1625077" y="1217356"/>
                </a:lnTo>
                <a:lnTo>
                  <a:pt x="1557894" y="1213269"/>
                </a:lnTo>
                <a:lnTo>
                  <a:pt x="1491547" y="1208482"/>
                </a:lnTo>
                <a:lnTo>
                  <a:pt x="1426076" y="1203007"/>
                </a:lnTo>
                <a:lnTo>
                  <a:pt x="1361524" y="1196857"/>
                </a:lnTo>
                <a:lnTo>
                  <a:pt x="1297932" y="1190045"/>
                </a:lnTo>
                <a:lnTo>
                  <a:pt x="1235342" y="1182584"/>
                </a:lnTo>
                <a:lnTo>
                  <a:pt x="1173796" y="1174487"/>
                </a:lnTo>
                <a:lnTo>
                  <a:pt x="1113335" y="1165767"/>
                </a:lnTo>
                <a:lnTo>
                  <a:pt x="1054001" y="1156437"/>
                </a:lnTo>
                <a:lnTo>
                  <a:pt x="995836" y="1146510"/>
                </a:lnTo>
                <a:lnTo>
                  <a:pt x="938881" y="1135998"/>
                </a:lnTo>
                <a:lnTo>
                  <a:pt x="883178" y="1124916"/>
                </a:lnTo>
                <a:lnTo>
                  <a:pt x="828770" y="1113275"/>
                </a:lnTo>
                <a:lnTo>
                  <a:pt x="775697" y="1101090"/>
                </a:lnTo>
                <a:lnTo>
                  <a:pt x="724001" y="1088372"/>
                </a:lnTo>
                <a:lnTo>
                  <a:pt x="673725" y="1075134"/>
                </a:lnTo>
                <a:lnTo>
                  <a:pt x="624909" y="1061391"/>
                </a:lnTo>
                <a:lnTo>
                  <a:pt x="577596" y="1047154"/>
                </a:lnTo>
                <a:lnTo>
                  <a:pt x="531826" y="1032437"/>
                </a:lnTo>
                <a:lnTo>
                  <a:pt x="487643" y="1017253"/>
                </a:lnTo>
                <a:lnTo>
                  <a:pt x="445087" y="1001614"/>
                </a:lnTo>
                <a:lnTo>
                  <a:pt x="404201" y="985534"/>
                </a:lnTo>
                <a:lnTo>
                  <a:pt x="365025" y="969026"/>
                </a:lnTo>
                <a:lnTo>
                  <a:pt x="327603" y="952102"/>
                </a:lnTo>
                <a:lnTo>
                  <a:pt x="291974" y="934775"/>
                </a:lnTo>
                <a:lnTo>
                  <a:pt x="258182" y="917060"/>
                </a:lnTo>
                <a:lnTo>
                  <a:pt x="196273" y="880511"/>
                </a:lnTo>
                <a:lnTo>
                  <a:pt x="142209" y="842561"/>
                </a:lnTo>
                <a:lnTo>
                  <a:pt x="96324" y="803312"/>
                </a:lnTo>
                <a:lnTo>
                  <a:pt x="58951" y="762869"/>
                </a:lnTo>
                <a:lnTo>
                  <a:pt x="30424" y="721335"/>
                </a:lnTo>
                <a:lnTo>
                  <a:pt x="11078" y="678814"/>
                </a:lnTo>
                <a:lnTo>
                  <a:pt x="1244" y="635410"/>
                </a:lnTo>
                <a:lnTo>
                  <a:pt x="0" y="613410"/>
                </a:lnTo>
                <a:close/>
              </a:path>
            </a:pathLst>
          </a:custGeom>
          <a:ln w="38100">
            <a:solidFill>
              <a:srgbClr val="006FC0"/>
            </a:solidFill>
          </a:ln>
        </p:spPr>
        <p:txBody>
          <a:bodyPr wrap="square" lIns="0" tIns="0" rIns="0" bIns="0" rtlCol="0"/>
          <a:lstStyle/>
          <a:p>
            <a:endParaRPr/>
          </a:p>
        </p:txBody>
      </p:sp>
      <p:sp>
        <p:nvSpPr>
          <p:cNvPr id="28" name="object 28"/>
          <p:cNvSpPr/>
          <p:nvPr/>
        </p:nvSpPr>
        <p:spPr>
          <a:xfrm>
            <a:off x="6039611" y="1898904"/>
            <a:ext cx="537971" cy="467868"/>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6039611" y="1898904"/>
            <a:ext cx="538480" cy="467995"/>
          </a:xfrm>
          <a:custGeom>
            <a:avLst/>
            <a:gdLst/>
            <a:ahLst/>
            <a:cxnLst/>
            <a:rect l="l" t="t" r="r" b="b"/>
            <a:pathLst>
              <a:path w="538479" h="467994">
                <a:moveTo>
                  <a:pt x="0" y="467868"/>
                </a:moveTo>
                <a:lnTo>
                  <a:pt x="537971" y="467868"/>
                </a:lnTo>
                <a:lnTo>
                  <a:pt x="537971" y="0"/>
                </a:lnTo>
                <a:lnTo>
                  <a:pt x="0" y="0"/>
                </a:lnTo>
                <a:lnTo>
                  <a:pt x="0" y="467868"/>
                </a:lnTo>
                <a:close/>
              </a:path>
            </a:pathLst>
          </a:custGeom>
          <a:ln w="6095">
            <a:solidFill>
              <a:srgbClr val="4471C4"/>
            </a:solidFill>
          </a:ln>
        </p:spPr>
        <p:txBody>
          <a:bodyPr wrap="square" lIns="0" tIns="0" rIns="0" bIns="0" rtlCol="0"/>
          <a:lstStyle/>
          <a:p>
            <a:endParaRPr/>
          </a:p>
        </p:txBody>
      </p:sp>
      <p:sp>
        <p:nvSpPr>
          <p:cNvPr id="30" name="object 30"/>
          <p:cNvSpPr/>
          <p:nvPr/>
        </p:nvSpPr>
        <p:spPr>
          <a:xfrm>
            <a:off x="6030467" y="3192779"/>
            <a:ext cx="539495" cy="467868"/>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6030467" y="3192779"/>
            <a:ext cx="539750" cy="467995"/>
          </a:xfrm>
          <a:custGeom>
            <a:avLst/>
            <a:gdLst/>
            <a:ahLst/>
            <a:cxnLst/>
            <a:rect l="l" t="t" r="r" b="b"/>
            <a:pathLst>
              <a:path w="539750" h="467995">
                <a:moveTo>
                  <a:pt x="0" y="467868"/>
                </a:moveTo>
                <a:lnTo>
                  <a:pt x="539495" y="467868"/>
                </a:lnTo>
                <a:lnTo>
                  <a:pt x="539495" y="0"/>
                </a:lnTo>
                <a:lnTo>
                  <a:pt x="0" y="0"/>
                </a:lnTo>
                <a:lnTo>
                  <a:pt x="0" y="467868"/>
                </a:lnTo>
                <a:close/>
              </a:path>
            </a:pathLst>
          </a:custGeom>
          <a:ln w="6096">
            <a:solidFill>
              <a:srgbClr val="4471C4"/>
            </a:solidFill>
          </a:ln>
        </p:spPr>
        <p:txBody>
          <a:bodyPr wrap="square" lIns="0" tIns="0" rIns="0" bIns="0" rtlCol="0"/>
          <a:lstStyle/>
          <a:p>
            <a:endParaRPr/>
          </a:p>
        </p:txBody>
      </p:sp>
      <p:sp>
        <p:nvSpPr>
          <p:cNvPr id="32" name="object 32"/>
          <p:cNvSpPr/>
          <p:nvPr/>
        </p:nvSpPr>
        <p:spPr>
          <a:xfrm>
            <a:off x="6542913" y="2163317"/>
            <a:ext cx="1151890" cy="1261745"/>
          </a:xfrm>
          <a:custGeom>
            <a:avLst/>
            <a:gdLst/>
            <a:ahLst/>
            <a:cxnLst/>
            <a:rect l="l" t="t" r="r" b="b"/>
            <a:pathLst>
              <a:path w="1151890" h="1261745">
                <a:moveTo>
                  <a:pt x="1089973" y="48660"/>
                </a:moveTo>
                <a:lnTo>
                  <a:pt x="0" y="1243965"/>
                </a:lnTo>
                <a:lnTo>
                  <a:pt x="19050" y="1261364"/>
                </a:lnTo>
                <a:lnTo>
                  <a:pt x="1109172" y="66160"/>
                </a:lnTo>
                <a:lnTo>
                  <a:pt x="1089973" y="48660"/>
                </a:lnTo>
                <a:close/>
              </a:path>
              <a:path w="1151890" h="1261745">
                <a:moveTo>
                  <a:pt x="1140832" y="39116"/>
                </a:moveTo>
                <a:lnTo>
                  <a:pt x="1098677" y="39116"/>
                </a:lnTo>
                <a:lnTo>
                  <a:pt x="1117853" y="56642"/>
                </a:lnTo>
                <a:lnTo>
                  <a:pt x="1109172" y="66160"/>
                </a:lnTo>
                <a:lnTo>
                  <a:pt x="1128267" y="83566"/>
                </a:lnTo>
                <a:lnTo>
                  <a:pt x="1140832" y="39116"/>
                </a:lnTo>
                <a:close/>
              </a:path>
              <a:path w="1151890" h="1261745">
                <a:moveTo>
                  <a:pt x="1098677" y="39116"/>
                </a:moveTo>
                <a:lnTo>
                  <a:pt x="1089973" y="48660"/>
                </a:lnTo>
                <a:lnTo>
                  <a:pt x="1109172" y="66160"/>
                </a:lnTo>
                <a:lnTo>
                  <a:pt x="1117853" y="56642"/>
                </a:lnTo>
                <a:lnTo>
                  <a:pt x="1098677" y="39116"/>
                </a:lnTo>
                <a:close/>
              </a:path>
              <a:path w="1151890" h="1261745">
                <a:moveTo>
                  <a:pt x="1151889" y="0"/>
                </a:moveTo>
                <a:lnTo>
                  <a:pt x="1070863" y="31242"/>
                </a:lnTo>
                <a:lnTo>
                  <a:pt x="1089973" y="48660"/>
                </a:lnTo>
                <a:lnTo>
                  <a:pt x="1098677" y="39116"/>
                </a:lnTo>
                <a:lnTo>
                  <a:pt x="1140832" y="39116"/>
                </a:lnTo>
                <a:lnTo>
                  <a:pt x="1151889" y="0"/>
                </a:lnTo>
                <a:close/>
              </a:path>
            </a:pathLst>
          </a:custGeom>
          <a:solidFill>
            <a:srgbClr val="000000"/>
          </a:solidFill>
        </p:spPr>
        <p:txBody>
          <a:bodyPr wrap="square" lIns="0" tIns="0" rIns="0" bIns="0" rtlCol="0"/>
          <a:lstStyle/>
          <a:p>
            <a:endParaRPr/>
          </a:p>
        </p:txBody>
      </p:sp>
      <p:sp>
        <p:nvSpPr>
          <p:cNvPr id="33" name="object 33"/>
          <p:cNvSpPr txBox="1"/>
          <p:nvPr/>
        </p:nvSpPr>
        <p:spPr>
          <a:xfrm>
            <a:off x="8545524" y="1810617"/>
            <a:ext cx="236220" cy="523240"/>
          </a:xfrm>
          <a:prstGeom prst="rect">
            <a:avLst/>
          </a:prstGeom>
        </p:spPr>
        <p:txBody>
          <a:bodyPr vert="horz" wrap="square" lIns="0" tIns="0" rIns="0" bIns="0" rtlCol="0">
            <a:spAutoFit/>
          </a:bodyPr>
          <a:lstStyle/>
          <a:p>
            <a:pPr marL="12700">
              <a:lnSpc>
                <a:spcPct val="100000"/>
              </a:lnSpc>
            </a:pPr>
            <a:r>
              <a:rPr sz="3300" i="1" spc="5" dirty="0">
                <a:latin typeface="Times New Roman"/>
                <a:cs typeface="Times New Roman"/>
              </a:rPr>
              <a:t>a</a:t>
            </a:r>
            <a:endParaRPr sz="3300">
              <a:latin typeface="Times New Roman"/>
              <a:cs typeface="Times New Roman"/>
            </a:endParaRPr>
          </a:p>
        </p:txBody>
      </p:sp>
      <p:sp>
        <p:nvSpPr>
          <p:cNvPr id="34" name="object 34"/>
          <p:cNvSpPr txBox="1"/>
          <p:nvPr/>
        </p:nvSpPr>
        <p:spPr>
          <a:xfrm>
            <a:off x="6815012" y="1549211"/>
            <a:ext cx="431800" cy="1239520"/>
          </a:xfrm>
          <a:prstGeom prst="rect">
            <a:avLst/>
          </a:prstGeom>
        </p:spPr>
        <p:txBody>
          <a:bodyPr vert="horz" wrap="square" lIns="0" tIns="0" rIns="0" bIns="0" rtlCol="0">
            <a:spAutoFit/>
          </a:bodyPr>
          <a:lstStyle/>
          <a:p>
            <a:pPr marL="26034" indent="-13970">
              <a:lnSpc>
                <a:spcPct val="100000"/>
              </a:lnSpc>
            </a:pPr>
            <a:r>
              <a:rPr sz="3300" i="1" spc="-145" dirty="0">
                <a:latin typeface="Times New Roman"/>
                <a:cs typeface="Times New Roman"/>
              </a:rPr>
              <a:t>w</a:t>
            </a:r>
            <a:r>
              <a:rPr sz="2850" spc="-217" baseline="-24853" dirty="0">
                <a:latin typeface="Times New Roman"/>
                <a:cs typeface="Times New Roman"/>
              </a:rPr>
              <a:t>1</a:t>
            </a:r>
            <a:endParaRPr sz="2850" baseline="-24853">
              <a:latin typeface="Times New Roman"/>
              <a:cs typeface="Times New Roman"/>
            </a:endParaRPr>
          </a:p>
          <a:p>
            <a:pPr marL="26034">
              <a:lnSpc>
                <a:spcPct val="100000"/>
              </a:lnSpc>
              <a:spcBef>
                <a:spcPts val="1145"/>
              </a:spcBef>
            </a:pPr>
            <a:r>
              <a:rPr sz="3300" i="1" spc="-85" dirty="0">
                <a:latin typeface="Times New Roman"/>
                <a:cs typeface="Times New Roman"/>
              </a:rPr>
              <a:t>w</a:t>
            </a:r>
            <a:r>
              <a:rPr sz="2850" spc="22" baseline="-24853" dirty="0">
                <a:latin typeface="Times New Roman"/>
                <a:cs typeface="Times New Roman"/>
              </a:rPr>
              <a:t>2</a:t>
            </a:r>
            <a:endParaRPr sz="2850" baseline="-24853">
              <a:latin typeface="Times New Roman"/>
              <a:cs typeface="Times New Roman"/>
            </a:endParaRPr>
          </a:p>
        </p:txBody>
      </p:sp>
      <p:sp>
        <p:nvSpPr>
          <p:cNvPr id="35" name="object 35"/>
          <p:cNvSpPr/>
          <p:nvPr/>
        </p:nvSpPr>
        <p:spPr>
          <a:xfrm>
            <a:off x="8036814" y="2093976"/>
            <a:ext cx="482600" cy="78105"/>
          </a:xfrm>
          <a:custGeom>
            <a:avLst/>
            <a:gdLst/>
            <a:ahLst/>
            <a:cxnLst/>
            <a:rect l="l" t="t" r="r" b="b"/>
            <a:pathLst>
              <a:path w="482600" h="78105">
                <a:moveTo>
                  <a:pt x="404621" y="0"/>
                </a:moveTo>
                <a:lnTo>
                  <a:pt x="404621" y="77724"/>
                </a:lnTo>
                <a:lnTo>
                  <a:pt x="456437" y="51815"/>
                </a:lnTo>
                <a:lnTo>
                  <a:pt x="417575" y="51815"/>
                </a:lnTo>
                <a:lnTo>
                  <a:pt x="417575" y="25908"/>
                </a:lnTo>
                <a:lnTo>
                  <a:pt x="456437" y="25908"/>
                </a:lnTo>
                <a:lnTo>
                  <a:pt x="404621" y="0"/>
                </a:lnTo>
                <a:close/>
              </a:path>
              <a:path w="482600" h="78105">
                <a:moveTo>
                  <a:pt x="404621" y="25908"/>
                </a:moveTo>
                <a:lnTo>
                  <a:pt x="0" y="25908"/>
                </a:lnTo>
                <a:lnTo>
                  <a:pt x="0" y="51815"/>
                </a:lnTo>
                <a:lnTo>
                  <a:pt x="404621" y="51815"/>
                </a:lnTo>
                <a:lnTo>
                  <a:pt x="404621" y="25908"/>
                </a:lnTo>
                <a:close/>
              </a:path>
              <a:path w="482600" h="78105">
                <a:moveTo>
                  <a:pt x="456437" y="25908"/>
                </a:moveTo>
                <a:lnTo>
                  <a:pt x="417575" y="25908"/>
                </a:lnTo>
                <a:lnTo>
                  <a:pt x="417575" y="51815"/>
                </a:lnTo>
                <a:lnTo>
                  <a:pt x="456437" y="51815"/>
                </a:lnTo>
                <a:lnTo>
                  <a:pt x="482345" y="38862"/>
                </a:lnTo>
                <a:lnTo>
                  <a:pt x="456437" y="25908"/>
                </a:lnTo>
                <a:close/>
              </a:path>
            </a:pathLst>
          </a:custGeom>
          <a:solidFill>
            <a:srgbClr val="000000"/>
          </a:solidFill>
        </p:spPr>
        <p:txBody>
          <a:bodyPr wrap="square" lIns="0" tIns="0" rIns="0" bIns="0" rtlCol="0"/>
          <a:lstStyle/>
          <a:p>
            <a:endParaRPr/>
          </a:p>
        </p:txBody>
      </p:sp>
      <p:sp>
        <p:nvSpPr>
          <p:cNvPr id="36" name="object 36"/>
          <p:cNvSpPr/>
          <p:nvPr/>
        </p:nvSpPr>
        <p:spPr>
          <a:xfrm>
            <a:off x="6578345" y="2095500"/>
            <a:ext cx="1115695" cy="78105"/>
          </a:xfrm>
          <a:custGeom>
            <a:avLst/>
            <a:gdLst/>
            <a:ahLst/>
            <a:cxnLst/>
            <a:rect l="l" t="t" r="r" b="b"/>
            <a:pathLst>
              <a:path w="1115695" h="78105">
                <a:moveTo>
                  <a:pt x="1037971" y="0"/>
                </a:moveTo>
                <a:lnTo>
                  <a:pt x="1037971" y="77724"/>
                </a:lnTo>
                <a:lnTo>
                  <a:pt x="1089787" y="51815"/>
                </a:lnTo>
                <a:lnTo>
                  <a:pt x="1050925" y="51815"/>
                </a:lnTo>
                <a:lnTo>
                  <a:pt x="1050925" y="25908"/>
                </a:lnTo>
                <a:lnTo>
                  <a:pt x="1089787" y="25908"/>
                </a:lnTo>
                <a:lnTo>
                  <a:pt x="1037971" y="0"/>
                </a:lnTo>
                <a:close/>
              </a:path>
              <a:path w="1115695" h="78105">
                <a:moveTo>
                  <a:pt x="1037971" y="25908"/>
                </a:moveTo>
                <a:lnTo>
                  <a:pt x="0" y="25908"/>
                </a:lnTo>
                <a:lnTo>
                  <a:pt x="0" y="51815"/>
                </a:lnTo>
                <a:lnTo>
                  <a:pt x="1037971" y="51815"/>
                </a:lnTo>
                <a:lnTo>
                  <a:pt x="1037971" y="25908"/>
                </a:lnTo>
                <a:close/>
              </a:path>
              <a:path w="1115695" h="78105">
                <a:moveTo>
                  <a:pt x="1089787" y="25908"/>
                </a:moveTo>
                <a:lnTo>
                  <a:pt x="1050925" y="25908"/>
                </a:lnTo>
                <a:lnTo>
                  <a:pt x="1050925" y="51815"/>
                </a:lnTo>
                <a:lnTo>
                  <a:pt x="1089787" y="51815"/>
                </a:lnTo>
                <a:lnTo>
                  <a:pt x="1115695" y="38862"/>
                </a:lnTo>
                <a:lnTo>
                  <a:pt x="1089787" y="25908"/>
                </a:lnTo>
                <a:close/>
              </a:path>
            </a:pathLst>
          </a:custGeom>
          <a:solidFill>
            <a:srgbClr val="000000"/>
          </a:solidFill>
        </p:spPr>
        <p:txBody>
          <a:bodyPr wrap="square" lIns="0" tIns="0" rIns="0" bIns="0" rtlCol="0"/>
          <a:lstStyle/>
          <a:p>
            <a:endParaRPr/>
          </a:p>
        </p:txBody>
      </p:sp>
      <p:sp>
        <p:nvSpPr>
          <p:cNvPr id="37" name="object 37"/>
          <p:cNvSpPr txBox="1"/>
          <p:nvPr/>
        </p:nvSpPr>
        <p:spPr>
          <a:xfrm>
            <a:off x="6161185" y="1802930"/>
            <a:ext cx="313055" cy="590550"/>
          </a:xfrm>
          <a:prstGeom prst="rect">
            <a:avLst/>
          </a:prstGeom>
        </p:spPr>
        <p:txBody>
          <a:bodyPr vert="horz" wrap="square" lIns="0" tIns="0" rIns="0" bIns="0" rtlCol="0">
            <a:spAutoFit/>
          </a:bodyPr>
          <a:lstStyle/>
          <a:p>
            <a:pPr marL="12700">
              <a:lnSpc>
                <a:spcPct val="100000"/>
              </a:lnSpc>
            </a:pPr>
            <a:r>
              <a:rPr sz="3300" i="1" spc="-185" dirty="0">
                <a:latin typeface="Times New Roman"/>
                <a:cs typeface="Times New Roman"/>
              </a:rPr>
              <a:t>x</a:t>
            </a:r>
            <a:r>
              <a:rPr sz="2850" spc="37" baseline="-24853" dirty="0">
                <a:latin typeface="Times New Roman"/>
                <a:cs typeface="Times New Roman"/>
              </a:rPr>
              <a:t>1</a:t>
            </a:r>
            <a:endParaRPr sz="2850" baseline="-24853">
              <a:latin typeface="Times New Roman"/>
              <a:cs typeface="Times New Roman"/>
            </a:endParaRPr>
          </a:p>
        </p:txBody>
      </p:sp>
      <p:sp>
        <p:nvSpPr>
          <p:cNvPr id="38" name="object 38"/>
          <p:cNvSpPr txBox="1"/>
          <p:nvPr/>
        </p:nvSpPr>
        <p:spPr>
          <a:xfrm>
            <a:off x="6126390" y="3090710"/>
            <a:ext cx="341630" cy="590550"/>
          </a:xfrm>
          <a:prstGeom prst="rect">
            <a:avLst/>
          </a:prstGeom>
        </p:spPr>
        <p:txBody>
          <a:bodyPr vert="horz" wrap="square" lIns="0" tIns="0" rIns="0" bIns="0" rtlCol="0">
            <a:spAutoFit/>
          </a:bodyPr>
          <a:lstStyle/>
          <a:p>
            <a:pPr marL="12700">
              <a:lnSpc>
                <a:spcPct val="100000"/>
              </a:lnSpc>
            </a:pPr>
            <a:r>
              <a:rPr sz="3300" i="1" spc="35" dirty="0">
                <a:latin typeface="Times New Roman"/>
                <a:cs typeface="Times New Roman"/>
              </a:rPr>
              <a:t>x</a:t>
            </a:r>
            <a:r>
              <a:rPr sz="2850" spc="37" baseline="-24853" dirty="0">
                <a:latin typeface="Times New Roman"/>
                <a:cs typeface="Times New Roman"/>
              </a:rPr>
              <a:t>2</a:t>
            </a:r>
            <a:endParaRPr sz="2850" baseline="-24853">
              <a:latin typeface="Times New Roman"/>
              <a:cs typeface="Times New Roman"/>
            </a:endParaRPr>
          </a:p>
        </p:txBody>
      </p:sp>
      <p:sp>
        <p:nvSpPr>
          <p:cNvPr id="39" name="object 39"/>
          <p:cNvSpPr/>
          <p:nvPr/>
        </p:nvSpPr>
        <p:spPr>
          <a:xfrm>
            <a:off x="7693152" y="1901951"/>
            <a:ext cx="521207" cy="521208"/>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7693152" y="1901951"/>
            <a:ext cx="521334" cy="521334"/>
          </a:xfrm>
          <a:custGeom>
            <a:avLst/>
            <a:gdLst/>
            <a:ahLst/>
            <a:cxnLst/>
            <a:rect l="l" t="t" r="r" b="b"/>
            <a:pathLst>
              <a:path w="521334" h="521335">
                <a:moveTo>
                  <a:pt x="0" y="521208"/>
                </a:moveTo>
                <a:lnTo>
                  <a:pt x="521207" y="521208"/>
                </a:lnTo>
                <a:lnTo>
                  <a:pt x="521207" y="0"/>
                </a:lnTo>
                <a:lnTo>
                  <a:pt x="0" y="0"/>
                </a:lnTo>
                <a:lnTo>
                  <a:pt x="0" y="521208"/>
                </a:lnTo>
                <a:close/>
              </a:path>
            </a:pathLst>
          </a:custGeom>
          <a:ln w="6096">
            <a:solidFill>
              <a:srgbClr val="A4A4A4"/>
            </a:solidFill>
          </a:ln>
        </p:spPr>
        <p:txBody>
          <a:bodyPr wrap="square" lIns="0" tIns="0" rIns="0" bIns="0" rtlCol="0"/>
          <a:lstStyle/>
          <a:p>
            <a:endParaRPr/>
          </a:p>
        </p:txBody>
      </p:sp>
      <p:sp>
        <p:nvSpPr>
          <p:cNvPr id="41" name="object 41"/>
          <p:cNvSpPr txBox="1"/>
          <p:nvPr/>
        </p:nvSpPr>
        <p:spPr>
          <a:xfrm>
            <a:off x="7836959" y="1837790"/>
            <a:ext cx="256540" cy="525145"/>
          </a:xfrm>
          <a:prstGeom prst="rect">
            <a:avLst/>
          </a:prstGeom>
        </p:spPr>
        <p:txBody>
          <a:bodyPr vert="horz" wrap="square" lIns="0" tIns="0" rIns="0" bIns="0" rtlCol="0">
            <a:spAutoFit/>
          </a:bodyPr>
          <a:lstStyle/>
          <a:p>
            <a:pPr marL="12700">
              <a:lnSpc>
                <a:spcPct val="100000"/>
              </a:lnSpc>
            </a:pPr>
            <a:r>
              <a:rPr sz="3300" spc="-875" dirty="0">
                <a:latin typeface="Arial"/>
                <a:cs typeface="Arial"/>
              </a:rPr>
              <a:t></a:t>
            </a:r>
            <a:endParaRPr sz="3300">
              <a:latin typeface="Arial"/>
              <a:cs typeface="Arial"/>
            </a:endParaRPr>
          </a:p>
        </p:txBody>
      </p:sp>
      <p:sp>
        <p:nvSpPr>
          <p:cNvPr id="42" name="object 42"/>
          <p:cNvSpPr txBox="1"/>
          <p:nvPr/>
        </p:nvSpPr>
        <p:spPr>
          <a:xfrm>
            <a:off x="7670292" y="3198876"/>
            <a:ext cx="539750" cy="467995"/>
          </a:xfrm>
          <a:prstGeom prst="rect">
            <a:avLst/>
          </a:prstGeom>
          <a:solidFill>
            <a:srgbClr val="E1EFD9"/>
          </a:solidFill>
          <a:ln w="6096">
            <a:solidFill>
              <a:srgbClr val="00AF50"/>
            </a:solidFill>
          </a:ln>
        </p:spPr>
        <p:txBody>
          <a:bodyPr vert="horz" wrap="square" lIns="0" tIns="0" rIns="0" bIns="0" rtlCol="0">
            <a:spAutoFit/>
          </a:bodyPr>
          <a:lstStyle/>
          <a:p>
            <a:pPr marL="163195">
              <a:lnSpc>
                <a:spcPts val="3425"/>
              </a:lnSpc>
            </a:pPr>
            <a:r>
              <a:rPr sz="3250" i="1" spc="40" dirty="0">
                <a:latin typeface="Times New Roman"/>
                <a:cs typeface="Times New Roman"/>
              </a:rPr>
              <a:t>b</a:t>
            </a:r>
            <a:endParaRPr sz="3250">
              <a:latin typeface="Times New Roman"/>
              <a:cs typeface="Times New Roman"/>
            </a:endParaRPr>
          </a:p>
        </p:txBody>
      </p:sp>
      <p:sp>
        <p:nvSpPr>
          <p:cNvPr id="43" name="object 43"/>
          <p:cNvSpPr/>
          <p:nvPr/>
        </p:nvSpPr>
        <p:spPr>
          <a:xfrm>
            <a:off x="7906511" y="2434589"/>
            <a:ext cx="78105" cy="755015"/>
          </a:xfrm>
          <a:custGeom>
            <a:avLst/>
            <a:gdLst/>
            <a:ahLst/>
            <a:cxnLst/>
            <a:rect l="l" t="t" r="r" b="b"/>
            <a:pathLst>
              <a:path w="78104" h="755014">
                <a:moveTo>
                  <a:pt x="51816" y="64770"/>
                </a:moveTo>
                <a:lnTo>
                  <a:pt x="25908" y="64770"/>
                </a:lnTo>
                <a:lnTo>
                  <a:pt x="25908" y="754761"/>
                </a:lnTo>
                <a:lnTo>
                  <a:pt x="51816" y="754761"/>
                </a:lnTo>
                <a:lnTo>
                  <a:pt x="51816" y="64770"/>
                </a:lnTo>
                <a:close/>
              </a:path>
              <a:path w="78104" h="755014">
                <a:moveTo>
                  <a:pt x="38862" y="0"/>
                </a:moveTo>
                <a:lnTo>
                  <a:pt x="0" y="77724"/>
                </a:lnTo>
                <a:lnTo>
                  <a:pt x="25908" y="77724"/>
                </a:lnTo>
                <a:lnTo>
                  <a:pt x="25908" y="64770"/>
                </a:lnTo>
                <a:lnTo>
                  <a:pt x="71247" y="64770"/>
                </a:lnTo>
                <a:lnTo>
                  <a:pt x="38862" y="0"/>
                </a:lnTo>
                <a:close/>
              </a:path>
              <a:path w="78104" h="755014">
                <a:moveTo>
                  <a:pt x="71247" y="64770"/>
                </a:moveTo>
                <a:lnTo>
                  <a:pt x="51816" y="64770"/>
                </a:lnTo>
                <a:lnTo>
                  <a:pt x="51816" y="77724"/>
                </a:lnTo>
                <a:lnTo>
                  <a:pt x="77724" y="77724"/>
                </a:lnTo>
                <a:lnTo>
                  <a:pt x="71247" y="64770"/>
                </a:lnTo>
                <a:close/>
              </a:path>
            </a:pathLst>
          </a:custGeom>
          <a:solidFill>
            <a:srgbClr val="000000"/>
          </a:solidFill>
        </p:spPr>
        <p:txBody>
          <a:bodyPr wrap="square" lIns="0" tIns="0" rIns="0" bIns="0" rtlCol="0"/>
          <a:lstStyle/>
          <a:p>
            <a:endParaRPr/>
          </a:p>
        </p:txBody>
      </p:sp>
      <p:sp>
        <p:nvSpPr>
          <p:cNvPr id="44" name="object 44"/>
          <p:cNvSpPr txBox="1"/>
          <p:nvPr/>
        </p:nvSpPr>
        <p:spPr>
          <a:xfrm>
            <a:off x="4937252" y="1904365"/>
            <a:ext cx="967740" cy="393700"/>
          </a:xfrm>
          <a:prstGeom prst="rect">
            <a:avLst/>
          </a:prstGeom>
        </p:spPr>
        <p:txBody>
          <a:bodyPr vert="horz" wrap="square" lIns="0" tIns="0" rIns="0" bIns="0" rtlCol="0">
            <a:spAutoFit/>
          </a:bodyPr>
          <a:lstStyle/>
          <a:p>
            <a:pPr marL="12700">
              <a:lnSpc>
                <a:spcPct val="100000"/>
              </a:lnSpc>
            </a:pPr>
            <a:r>
              <a:rPr sz="2400" spc="-95" dirty="0">
                <a:latin typeface="Arial"/>
                <a:cs typeface="Arial"/>
              </a:rPr>
              <a:t>1, </a:t>
            </a:r>
            <a:r>
              <a:rPr sz="2400" spc="-120" dirty="0">
                <a:latin typeface="Arial"/>
                <a:cs typeface="Arial"/>
              </a:rPr>
              <a:t>2</a:t>
            </a:r>
            <a:r>
              <a:rPr sz="2400" spc="-270" dirty="0">
                <a:latin typeface="Arial"/>
                <a:cs typeface="Arial"/>
              </a:rPr>
              <a:t> </a:t>
            </a:r>
            <a:r>
              <a:rPr sz="2400" spc="-745" dirty="0">
                <a:latin typeface="Arial"/>
                <a:cs typeface="Arial"/>
              </a:rPr>
              <a:t>……</a:t>
            </a:r>
            <a:endParaRPr sz="2400">
              <a:latin typeface="Arial"/>
              <a:cs typeface="Arial"/>
            </a:endParaRPr>
          </a:p>
        </p:txBody>
      </p:sp>
      <p:sp>
        <p:nvSpPr>
          <p:cNvPr id="45" name="object 45"/>
          <p:cNvSpPr/>
          <p:nvPr/>
        </p:nvSpPr>
        <p:spPr>
          <a:xfrm>
            <a:off x="5083302" y="6099047"/>
            <a:ext cx="3837940" cy="114300"/>
          </a:xfrm>
          <a:custGeom>
            <a:avLst/>
            <a:gdLst/>
            <a:ahLst/>
            <a:cxnLst/>
            <a:rect l="l" t="t" r="r" b="b"/>
            <a:pathLst>
              <a:path w="3837940" h="114300">
                <a:moveTo>
                  <a:pt x="3723131" y="0"/>
                </a:moveTo>
                <a:lnTo>
                  <a:pt x="3723131" y="114299"/>
                </a:lnTo>
                <a:lnTo>
                  <a:pt x="3799331" y="76199"/>
                </a:lnTo>
                <a:lnTo>
                  <a:pt x="3742181" y="76199"/>
                </a:lnTo>
                <a:lnTo>
                  <a:pt x="3742181" y="38099"/>
                </a:lnTo>
                <a:lnTo>
                  <a:pt x="3799331" y="38099"/>
                </a:lnTo>
                <a:lnTo>
                  <a:pt x="3723131" y="0"/>
                </a:lnTo>
                <a:close/>
              </a:path>
              <a:path w="3837940" h="114300">
                <a:moveTo>
                  <a:pt x="3723131" y="38099"/>
                </a:moveTo>
                <a:lnTo>
                  <a:pt x="0" y="38099"/>
                </a:lnTo>
                <a:lnTo>
                  <a:pt x="0" y="76199"/>
                </a:lnTo>
                <a:lnTo>
                  <a:pt x="3723131" y="76199"/>
                </a:lnTo>
                <a:lnTo>
                  <a:pt x="3723131" y="38099"/>
                </a:lnTo>
                <a:close/>
              </a:path>
              <a:path w="3837940" h="114300">
                <a:moveTo>
                  <a:pt x="3799331" y="38099"/>
                </a:moveTo>
                <a:lnTo>
                  <a:pt x="3742181" y="38099"/>
                </a:lnTo>
                <a:lnTo>
                  <a:pt x="3742181" y="76199"/>
                </a:lnTo>
                <a:lnTo>
                  <a:pt x="3799331" y="76199"/>
                </a:lnTo>
                <a:lnTo>
                  <a:pt x="3837431" y="57149"/>
                </a:lnTo>
                <a:lnTo>
                  <a:pt x="3799331" y="38099"/>
                </a:lnTo>
                <a:close/>
              </a:path>
            </a:pathLst>
          </a:custGeom>
          <a:solidFill>
            <a:srgbClr val="000000"/>
          </a:solidFill>
        </p:spPr>
        <p:txBody>
          <a:bodyPr wrap="square" lIns="0" tIns="0" rIns="0" bIns="0" rtlCol="0"/>
          <a:lstStyle/>
          <a:p>
            <a:endParaRPr/>
          </a:p>
        </p:txBody>
      </p:sp>
      <p:sp>
        <p:nvSpPr>
          <p:cNvPr id="46" name="object 46"/>
          <p:cNvSpPr/>
          <p:nvPr/>
        </p:nvSpPr>
        <p:spPr>
          <a:xfrm>
            <a:off x="5608320" y="4043934"/>
            <a:ext cx="114300" cy="2486025"/>
          </a:xfrm>
          <a:custGeom>
            <a:avLst/>
            <a:gdLst/>
            <a:ahLst/>
            <a:cxnLst/>
            <a:rect l="l" t="t" r="r" b="b"/>
            <a:pathLst>
              <a:path w="114300" h="2486025">
                <a:moveTo>
                  <a:pt x="76200" y="95250"/>
                </a:moveTo>
                <a:lnTo>
                  <a:pt x="38100" y="95250"/>
                </a:lnTo>
                <a:lnTo>
                  <a:pt x="38100" y="2485720"/>
                </a:lnTo>
                <a:lnTo>
                  <a:pt x="76200" y="2485720"/>
                </a:lnTo>
                <a:lnTo>
                  <a:pt x="76200" y="95250"/>
                </a:lnTo>
                <a:close/>
              </a:path>
              <a:path w="114300" h="2486025">
                <a:moveTo>
                  <a:pt x="57150" y="0"/>
                </a:moveTo>
                <a:lnTo>
                  <a:pt x="0" y="114300"/>
                </a:lnTo>
                <a:lnTo>
                  <a:pt x="38100" y="114300"/>
                </a:lnTo>
                <a:lnTo>
                  <a:pt x="38100" y="95250"/>
                </a:lnTo>
                <a:lnTo>
                  <a:pt x="104775" y="95250"/>
                </a:lnTo>
                <a:lnTo>
                  <a:pt x="57150" y="0"/>
                </a:lnTo>
                <a:close/>
              </a:path>
              <a:path w="114300" h="2486025">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47" name="object 47"/>
          <p:cNvSpPr txBox="1"/>
          <p:nvPr/>
        </p:nvSpPr>
        <p:spPr>
          <a:xfrm>
            <a:off x="8406286" y="6103999"/>
            <a:ext cx="391795" cy="590550"/>
          </a:xfrm>
          <a:prstGeom prst="rect">
            <a:avLst/>
          </a:prstGeom>
        </p:spPr>
        <p:txBody>
          <a:bodyPr vert="horz" wrap="square" lIns="0" tIns="0" rIns="0" bIns="0" rtlCol="0">
            <a:spAutoFit/>
          </a:bodyPr>
          <a:lstStyle/>
          <a:p>
            <a:pPr marL="12700">
              <a:lnSpc>
                <a:spcPct val="100000"/>
              </a:lnSpc>
            </a:pPr>
            <a:r>
              <a:rPr sz="3300" i="1" spc="-295" dirty="0">
                <a:latin typeface="Times New Roman"/>
                <a:cs typeface="Times New Roman"/>
              </a:rPr>
              <a:t>w</a:t>
            </a:r>
            <a:r>
              <a:rPr sz="2850" spc="30" baseline="-24853" dirty="0">
                <a:latin typeface="Times New Roman"/>
                <a:cs typeface="Times New Roman"/>
              </a:rPr>
              <a:t>1</a:t>
            </a:r>
            <a:endParaRPr sz="2850" baseline="-24853">
              <a:latin typeface="Times New Roman"/>
              <a:cs typeface="Times New Roman"/>
            </a:endParaRPr>
          </a:p>
        </p:txBody>
      </p:sp>
      <p:sp>
        <p:nvSpPr>
          <p:cNvPr id="48" name="object 48"/>
          <p:cNvSpPr txBox="1"/>
          <p:nvPr/>
        </p:nvSpPr>
        <p:spPr>
          <a:xfrm>
            <a:off x="5182879" y="3970399"/>
            <a:ext cx="418465" cy="590550"/>
          </a:xfrm>
          <a:prstGeom prst="rect">
            <a:avLst/>
          </a:prstGeom>
        </p:spPr>
        <p:txBody>
          <a:bodyPr vert="horz" wrap="square" lIns="0" tIns="0" rIns="0" bIns="0" rtlCol="0">
            <a:spAutoFit/>
          </a:bodyPr>
          <a:lstStyle/>
          <a:p>
            <a:pPr marL="12700">
              <a:lnSpc>
                <a:spcPct val="100000"/>
              </a:lnSpc>
            </a:pPr>
            <a:r>
              <a:rPr sz="3300" i="1" spc="-85" dirty="0">
                <a:latin typeface="Times New Roman"/>
                <a:cs typeface="Times New Roman"/>
              </a:rPr>
              <a:t>w</a:t>
            </a:r>
            <a:r>
              <a:rPr sz="2850" spc="22" baseline="-24853" dirty="0">
                <a:latin typeface="Times New Roman"/>
                <a:cs typeface="Times New Roman"/>
              </a:rPr>
              <a:t>2</a:t>
            </a:r>
            <a:endParaRPr sz="2850" baseline="-24853">
              <a:latin typeface="Times New Roman"/>
              <a:cs typeface="Times New Roman"/>
            </a:endParaRPr>
          </a:p>
        </p:txBody>
      </p:sp>
      <p:sp>
        <p:nvSpPr>
          <p:cNvPr id="49" name="object 49"/>
          <p:cNvSpPr txBox="1"/>
          <p:nvPr/>
        </p:nvSpPr>
        <p:spPr>
          <a:xfrm>
            <a:off x="6717030" y="4073905"/>
            <a:ext cx="749300" cy="393700"/>
          </a:xfrm>
          <a:prstGeom prst="rect">
            <a:avLst/>
          </a:prstGeom>
        </p:spPr>
        <p:txBody>
          <a:bodyPr vert="horz" wrap="square" lIns="0" tIns="0" rIns="0" bIns="0" rtlCol="0">
            <a:spAutoFit/>
          </a:bodyPr>
          <a:lstStyle/>
          <a:p>
            <a:pPr marL="12700">
              <a:lnSpc>
                <a:spcPct val="100000"/>
              </a:lnSpc>
            </a:pPr>
            <a:r>
              <a:rPr sz="2400" spc="-235" dirty="0">
                <a:latin typeface="Arial"/>
                <a:cs typeface="Arial"/>
              </a:rPr>
              <a:t>Loss</a:t>
            </a:r>
            <a:r>
              <a:rPr sz="2400" spc="-215" dirty="0">
                <a:latin typeface="Arial"/>
                <a:cs typeface="Arial"/>
              </a:rPr>
              <a:t> </a:t>
            </a:r>
            <a:r>
              <a:rPr sz="2400" spc="-330" dirty="0">
                <a:latin typeface="Arial"/>
                <a:cs typeface="Arial"/>
              </a:rPr>
              <a:t>L</a:t>
            </a:r>
            <a:endParaRPr sz="2400">
              <a:latin typeface="Arial"/>
              <a:cs typeface="Arial"/>
            </a:endParaRPr>
          </a:p>
        </p:txBody>
      </p:sp>
      <p:sp>
        <p:nvSpPr>
          <p:cNvPr id="50" name="object 50"/>
          <p:cNvSpPr txBox="1"/>
          <p:nvPr/>
        </p:nvSpPr>
        <p:spPr>
          <a:xfrm>
            <a:off x="4968366" y="3182111"/>
            <a:ext cx="967740" cy="393700"/>
          </a:xfrm>
          <a:prstGeom prst="rect">
            <a:avLst/>
          </a:prstGeom>
        </p:spPr>
        <p:txBody>
          <a:bodyPr vert="horz" wrap="square" lIns="0" tIns="0" rIns="0" bIns="0" rtlCol="0">
            <a:spAutoFit/>
          </a:bodyPr>
          <a:lstStyle/>
          <a:p>
            <a:pPr marL="12700">
              <a:lnSpc>
                <a:spcPct val="100000"/>
              </a:lnSpc>
            </a:pPr>
            <a:r>
              <a:rPr sz="2400" spc="-95" dirty="0">
                <a:latin typeface="Arial"/>
                <a:cs typeface="Arial"/>
              </a:rPr>
              <a:t>1, </a:t>
            </a:r>
            <a:r>
              <a:rPr sz="2400" spc="-120" dirty="0">
                <a:latin typeface="Arial"/>
                <a:cs typeface="Arial"/>
              </a:rPr>
              <a:t>2</a:t>
            </a:r>
            <a:r>
              <a:rPr sz="2400" spc="-270" dirty="0">
                <a:latin typeface="Arial"/>
                <a:cs typeface="Arial"/>
              </a:rPr>
              <a:t> </a:t>
            </a:r>
            <a:r>
              <a:rPr sz="2400" spc="-745" dirty="0">
                <a:latin typeface="Arial"/>
                <a:cs typeface="Arial"/>
              </a:rPr>
              <a:t>……</a:t>
            </a:r>
            <a:endParaRPr sz="2400">
              <a:latin typeface="Arial"/>
              <a:cs typeface="Arial"/>
            </a:endParaRPr>
          </a:p>
        </p:txBody>
      </p:sp>
      <p:sp>
        <p:nvSpPr>
          <p:cNvPr id="51" name="object 51"/>
          <p:cNvSpPr/>
          <p:nvPr/>
        </p:nvSpPr>
        <p:spPr>
          <a:xfrm>
            <a:off x="444245" y="4530090"/>
            <a:ext cx="4639310" cy="1452880"/>
          </a:xfrm>
          <a:custGeom>
            <a:avLst/>
            <a:gdLst/>
            <a:ahLst/>
            <a:cxnLst/>
            <a:rect l="l" t="t" r="r" b="b"/>
            <a:pathLst>
              <a:path w="4639310" h="1452879">
                <a:moveTo>
                  <a:pt x="0" y="726186"/>
                </a:moveTo>
                <a:lnTo>
                  <a:pt x="4081" y="682746"/>
                </a:lnTo>
                <a:lnTo>
                  <a:pt x="16172" y="639981"/>
                </a:lnTo>
                <a:lnTo>
                  <a:pt x="36042" y="597962"/>
                </a:lnTo>
                <a:lnTo>
                  <a:pt x="63464" y="556762"/>
                </a:lnTo>
                <a:lnTo>
                  <a:pt x="98205" y="516452"/>
                </a:lnTo>
                <a:lnTo>
                  <a:pt x="140038" y="477103"/>
                </a:lnTo>
                <a:lnTo>
                  <a:pt x="188732" y="438789"/>
                </a:lnTo>
                <a:lnTo>
                  <a:pt x="244058" y="401580"/>
                </a:lnTo>
                <a:lnTo>
                  <a:pt x="305787" y="365549"/>
                </a:lnTo>
                <a:lnTo>
                  <a:pt x="373688" y="330768"/>
                </a:lnTo>
                <a:lnTo>
                  <a:pt x="409881" y="313868"/>
                </a:lnTo>
                <a:lnTo>
                  <a:pt x="447531" y="297308"/>
                </a:lnTo>
                <a:lnTo>
                  <a:pt x="486610" y="281095"/>
                </a:lnTo>
                <a:lnTo>
                  <a:pt x="527088" y="265241"/>
                </a:lnTo>
                <a:lnTo>
                  <a:pt x="568938" y="249752"/>
                </a:lnTo>
                <a:lnTo>
                  <a:pt x="612129" y="234639"/>
                </a:lnTo>
                <a:lnTo>
                  <a:pt x="656634" y="219910"/>
                </a:lnTo>
                <a:lnTo>
                  <a:pt x="702424" y="205575"/>
                </a:lnTo>
                <a:lnTo>
                  <a:pt x="749470" y="191641"/>
                </a:lnTo>
                <a:lnTo>
                  <a:pt x="797743" y="178119"/>
                </a:lnTo>
                <a:lnTo>
                  <a:pt x="847215" y="165017"/>
                </a:lnTo>
                <a:lnTo>
                  <a:pt x="897857" y="152344"/>
                </a:lnTo>
                <a:lnTo>
                  <a:pt x="949640" y="140110"/>
                </a:lnTo>
                <a:lnTo>
                  <a:pt x="1002536" y="128323"/>
                </a:lnTo>
                <a:lnTo>
                  <a:pt x="1056516" y="116991"/>
                </a:lnTo>
                <a:lnTo>
                  <a:pt x="1111551" y="106125"/>
                </a:lnTo>
                <a:lnTo>
                  <a:pt x="1167613" y="95733"/>
                </a:lnTo>
                <a:lnTo>
                  <a:pt x="1224672" y="85825"/>
                </a:lnTo>
                <a:lnTo>
                  <a:pt x="1282700" y="76408"/>
                </a:lnTo>
                <a:lnTo>
                  <a:pt x="1341669" y="67492"/>
                </a:lnTo>
                <a:lnTo>
                  <a:pt x="1401550" y="59087"/>
                </a:lnTo>
                <a:lnTo>
                  <a:pt x="1462313" y="51200"/>
                </a:lnTo>
                <a:lnTo>
                  <a:pt x="1523931" y="43842"/>
                </a:lnTo>
                <a:lnTo>
                  <a:pt x="1586374" y="37021"/>
                </a:lnTo>
                <a:lnTo>
                  <a:pt x="1649614" y="30745"/>
                </a:lnTo>
                <a:lnTo>
                  <a:pt x="1713622" y="25025"/>
                </a:lnTo>
                <a:lnTo>
                  <a:pt x="1778370" y="19868"/>
                </a:lnTo>
                <a:lnTo>
                  <a:pt x="1843828" y="15285"/>
                </a:lnTo>
                <a:lnTo>
                  <a:pt x="1909969" y="11284"/>
                </a:lnTo>
                <a:lnTo>
                  <a:pt x="1976763" y="7873"/>
                </a:lnTo>
                <a:lnTo>
                  <a:pt x="2044181" y="5063"/>
                </a:lnTo>
                <a:lnTo>
                  <a:pt x="2112196" y="2861"/>
                </a:lnTo>
                <a:lnTo>
                  <a:pt x="2180777" y="1277"/>
                </a:lnTo>
                <a:lnTo>
                  <a:pt x="2249897" y="320"/>
                </a:lnTo>
                <a:lnTo>
                  <a:pt x="2319528" y="0"/>
                </a:lnTo>
                <a:lnTo>
                  <a:pt x="2389158" y="320"/>
                </a:lnTo>
                <a:lnTo>
                  <a:pt x="2458278" y="1277"/>
                </a:lnTo>
                <a:lnTo>
                  <a:pt x="2526859" y="2861"/>
                </a:lnTo>
                <a:lnTo>
                  <a:pt x="2594874" y="5063"/>
                </a:lnTo>
                <a:lnTo>
                  <a:pt x="2662292" y="7873"/>
                </a:lnTo>
                <a:lnTo>
                  <a:pt x="2729086" y="11284"/>
                </a:lnTo>
                <a:lnTo>
                  <a:pt x="2795227" y="15285"/>
                </a:lnTo>
                <a:lnTo>
                  <a:pt x="2860685" y="19868"/>
                </a:lnTo>
                <a:lnTo>
                  <a:pt x="2925433" y="25025"/>
                </a:lnTo>
                <a:lnTo>
                  <a:pt x="2989441" y="30745"/>
                </a:lnTo>
                <a:lnTo>
                  <a:pt x="3052681" y="37021"/>
                </a:lnTo>
                <a:lnTo>
                  <a:pt x="3115124" y="43842"/>
                </a:lnTo>
                <a:lnTo>
                  <a:pt x="3176742" y="51200"/>
                </a:lnTo>
                <a:lnTo>
                  <a:pt x="3237505" y="59087"/>
                </a:lnTo>
                <a:lnTo>
                  <a:pt x="3297386" y="67492"/>
                </a:lnTo>
                <a:lnTo>
                  <a:pt x="3356355" y="76408"/>
                </a:lnTo>
                <a:lnTo>
                  <a:pt x="3414383" y="85825"/>
                </a:lnTo>
                <a:lnTo>
                  <a:pt x="3471442" y="95733"/>
                </a:lnTo>
                <a:lnTo>
                  <a:pt x="3527504" y="106125"/>
                </a:lnTo>
                <a:lnTo>
                  <a:pt x="3582539" y="116991"/>
                </a:lnTo>
                <a:lnTo>
                  <a:pt x="3636519" y="128323"/>
                </a:lnTo>
                <a:lnTo>
                  <a:pt x="3689415" y="140110"/>
                </a:lnTo>
                <a:lnTo>
                  <a:pt x="3741198" y="152344"/>
                </a:lnTo>
                <a:lnTo>
                  <a:pt x="3791840" y="165017"/>
                </a:lnTo>
                <a:lnTo>
                  <a:pt x="3841312" y="178119"/>
                </a:lnTo>
                <a:lnTo>
                  <a:pt x="3889585" y="191641"/>
                </a:lnTo>
                <a:lnTo>
                  <a:pt x="3936631" y="205575"/>
                </a:lnTo>
                <a:lnTo>
                  <a:pt x="3982421" y="219910"/>
                </a:lnTo>
                <a:lnTo>
                  <a:pt x="4026926" y="234639"/>
                </a:lnTo>
                <a:lnTo>
                  <a:pt x="4070117" y="249752"/>
                </a:lnTo>
                <a:lnTo>
                  <a:pt x="4111967" y="265241"/>
                </a:lnTo>
                <a:lnTo>
                  <a:pt x="4152445" y="281095"/>
                </a:lnTo>
                <a:lnTo>
                  <a:pt x="4191524" y="297308"/>
                </a:lnTo>
                <a:lnTo>
                  <a:pt x="4229174" y="313868"/>
                </a:lnTo>
                <a:lnTo>
                  <a:pt x="4265367" y="330768"/>
                </a:lnTo>
                <a:lnTo>
                  <a:pt x="4300075" y="347998"/>
                </a:lnTo>
                <a:lnTo>
                  <a:pt x="4364918" y="383413"/>
                </a:lnTo>
                <a:lnTo>
                  <a:pt x="4423474" y="420042"/>
                </a:lnTo>
                <a:lnTo>
                  <a:pt x="4475513" y="457812"/>
                </a:lnTo>
                <a:lnTo>
                  <a:pt x="4520805" y="496653"/>
                </a:lnTo>
                <a:lnTo>
                  <a:pt x="4559121" y="536491"/>
                </a:lnTo>
                <a:lnTo>
                  <a:pt x="4590231" y="577256"/>
                </a:lnTo>
                <a:lnTo>
                  <a:pt x="4613906" y="618874"/>
                </a:lnTo>
                <a:lnTo>
                  <a:pt x="4629916" y="661275"/>
                </a:lnTo>
                <a:lnTo>
                  <a:pt x="4638030" y="704386"/>
                </a:lnTo>
                <a:lnTo>
                  <a:pt x="4639056" y="726186"/>
                </a:lnTo>
                <a:lnTo>
                  <a:pt x="4638030" y="747985"/>
                </a:lnTo>
                <a:lnTo>
                  <a:pt x="4629916" y="791096"/>
                </a:lnTo>
                <a:lnTo>
                  <a:pt x="4613906" y="833497"/>
                </a:lnTo>
                <a:lnTo>
                  <a:pt x="4590231" y="875115"/>
                </a:lnTo>
                <a:lnTo>
                  <a:pt x="4559121" y="915880"/>
                </a:lnTo>
                <a:lnTo>
                  <a:pt x="4520805" y="955718"/>
                </a:lnTo>
                <a:lnTo>
                  <a:pt x="4475513" y="994559"/>
                </a:lnTo>
                <a:lnTo>
                  <a:pt x="4423474" y="1032329"/>
                </a:lnTo>
                <a:lnTo>
                  <a:pt x="4364918" y="1068958"/>
                </a:lnTo>
                <a:lnTo>
                  <a:pt x="4300075" y="1104373"/>
                </a:lnTo>
                <a:lnTo>
                  <a:pt x="4265367" y="1121603"/>
                </a:lnTo>
                <a:lnTo>
                  <a:pt x="4229174" y="1138503"/>
                </a:lnTo>
                <a:lnTo>
                  <a:pt x="4191524" y="1155063"/>
                </a:lnTo>
                <a:lnTo>
                  <a:pt x="4152445" y="1171276"/>
                </a:lnTo>
                <a:lnTo>
                  <a:pt x="4111967" y="1187130"/>
                </a:lnTo>
                <a:lnTo>
                  <a:pt x="4070117" y="1202619"/>
                </a:lnTo>
                <a:lnTo>
                  <a:pt x="4026926" y="1217732"/>
                </a:lnTo>
                <a:lnTo>
                  <a:pt x="3982421" y="1232461"/>
                </a:lnTo>
                <a:lnTo>
                  <a:pt x="3936631" y="1246796"/>
                </a:lnTo>
                <a:lnTo>
                  <a:pt x="3889585" y="1260730"/>
                </a:lnTo>
                <a:lnTo>
                  <a:pt x="3841312" y="1274252"/>
                </a:lnTo>
                <a:lnTo>
                  <a:pt x="3791840" y="1287354"/>
                </a:lnTo>
                <a:lnTo>
                  <a:pt x="3741198" y="1300027"/>
                </a:lnTo>
                <a:lnTo>
                  <a:pt x="3689415" y="1312261"/>
                </a:lnTo>
                <a:lnTo>
                  <a:pt x="3636519" y="1324048"/>
                </a:lnTo>
                <a:lnTo>
                  <a:pt x="3582539" y="1335380"/>
                </a:lnTo>
                <a:lnTo>
                  <a:pt x="3527504" y="1346246"/>
                </a:lnTo>
                <a:lnTo>
                  <a:pt x="3471442" y="1356638"/>
                </a:lnTo>
                <a:lnTo>
                  <a:pt x="3414383" y="1366546"/>
                </a:lnTo>
                <a:lnTo>
                  <a:pt x="3356355" y="1375963"/>
                </a:lnTo>
                <a:lnTo>
                  <a:pt x="3297386" y="1384879"/>
                </a:lnTo>
                <a:lnTo>
                  <a:pt x="3237505" y="1393284"/>
                </a:lnTo>
                <a:lnTo>
                  <a:pt x="3176742" y="1401171"/>
                </a:lnTo>
                <a:lnTo>
                  <a:pt x="3115124" y="1408529"/>
                </a:lnTo>
                <a:lnTo>
                  <a:pt x="3052681" y="1415350"/>
                </a:lnTo>
                <a:lnTo>
                  <a:pt x="2989441" y="1421626"/>
                </a:lnTo>
                <a:lnTo>
                  <a:pt x="2925433" y="1427346"/>
                </a:lnTo>
                <a:lnTo>
                  <a:pt x="2860685" y="1432503"/>
                </a:lnTo>
                <a:lnTo>
                  <a:pt x="2795227" y="1437086"/>
                </a:lnTo>
                <a:lnTo>
                  <a:pt x="2729086" y="1441087"/>
                </a:lnTo>
                <a:lnTo>
                  <a:pt x="2662292" y="1444498"/>
                </a:lnTo>
                <a:lnTo>
                  <a:pt x="2594874" y="1447308"/>
                </a:lnTo>
                <a:lnTo>
                  <a:pt x="2526859" y="1449510"/>
                </a:lnTo>
                <a:lnTo>
                  <a:pt x="2458278" y="1451094"/>
                </a:lnTo>
                <a:lnTo>
                  <a:pt x="2389158" y="1452051"/>
                </a:lnTo>
                <a:lnTo>
                  <a:pt x="2319528" y="1452372"/>
                </a:lnTo>
                <a:lnTo>
                  <a:pt x="2249897" y="1452051"/>
                </a:lnTo>
                <a:lnTo>
                  <a:pt x="2180777" y="1451094"/>
                </a:lnTo>
                <a:lnTo>
                  <a:pt x="2112196" y="1449510"/>
                </a:lnTo>
                <a:lnTo>
                  <a:pt x="2044181" y="1447308"/>
                </a:lnTo>
                <a:lnTo>
                  <a:pt x="1976763" y="1444498"/>
                </a:lnTo>
                <a:lnTo>
                  <a:pt x="1909969" y="1441087"/>
                </a:lnTo>
                <a:lnTo>
                  <a:pt x="1843828" y="1437086"/>
                </a:lnTo>
                <a:lnTo>
                  <a:pt x="1778370" y="1432503"/>
                </a:lnTo>
                <a:lnTo>
                  <a:pt x="1713622" y="1427346"/>
                </a:lnTo>
                <a:lnTo>
                  <a:pt x="1649614" y="1421626"/>
                </a:lnTo>
                <a:lnTo>
                  <a:pt x="1586374" y="1415350"/>
                </a:lnTo>
                <a:lnTo>
                  <a:pt x="1523931" y="1408529"/>
                </a:lnTo>
                <a:lnTo>
                  <a:pt x="1462313" y="1401171"/>
                </a:lnTo>
                <a:lnTo>
                  <a:pt x="1401550" y="1393284"/>
                </a:lnTo>
                <a:lnTo>
                  <a:pt x="1341669" y="1384879"/>
                </a:lnTo>
                <a:lnTo>
                  <a:pt x="1282700" y="1375963"/>
                </a:lnTo>
                <a:lnTo>
                  <a:pt x="1224672" y="1366546"/>
                </a:lnTo>
                <a:lnTo>
                  <a:pt x="1167613" y="1356638"/>
                </a:lnTo>
                <a:lnTo>
                  <a:pt x="1111551" y="1346246"/>
                </a:lnTo>
                <a:lnTo>
                  <a:pt x="1056516" y="1335380"/>
                </a:lnTo>
                <a:lnTo>
                  <a:pt x="1002536" y="1324048"/>
                </a:lnTo>
                <a:lnTo>
                  <a:pt x="949640" y="1312261"/>
                </a:lnTo>
                <a:lnTo>
                  <a:pt x="897857" y="1300027"/>
                </a:lnTo>
                <a:lnTo>
                  <a:pt x="847215" y="1287354"/>
                </a:lnTo>
                <a:lnTo>
                  <a:pt x="797743" y="1274252"/>
                </a:lnTo>
                <a:lnTo>
                  <a:pt x="749470" y="1260730"/>
                </a:lnTo>
                <a:lnTo>
                  <a:pt x="702424" y="1246796"/>
                </a:lnTo>
                <a:lnTo>
                  <a:pt x="656634" y="1232461"/>
                </a:lnTo>
                <a:lnTo>
                  <a:pt x="612129" y="1217732"/>
                </a:lnTo>
                <a:lnTo>
                  <a:pt x="568938" y="1202619"/>
                </a:lnTo>
                <a:lnTo>
                  <a:pt x="527088" y="1187130"/>
                </a:lnTo>
                <a:lnTo>
                  <a:pt x="486610" y="1171276"/>
                </a:lnTo>
                <a:lnTo>
                  <a:pt x="447531" y="1155063"/>
                </a:lnTo>
                <a:lnTo>
                  <a:pt x="409881" y="1138503"/>
                </a:lnTo>
                <a:lnTo>
                  <a:pt x="373688" y="1121603"/>
                </a:lnTo>
                <a:lnTo>
                  <a:pt x="338980" y="1104373"/>
                </a:lnTo>
                <a:lnTo>
                  <a:pt x="274137" y="1068958"/>
                </a:lnTo>
                <a:lnTo>
                  <a:pt x="215581" y="1032329"/>
                </a:lnTo>
                <a:lnTo>
                  <a:pt x="163542" y="994559"/>
                </a:lnTo>
                <a:lnTo>
                  <a:pt x="118250" y="955718"/>
                </a:lnTo>
                <a:lnTo>
                  <a:pt x="79934" y="915880"/>
                </a:lnTo>
                <a:lnTo>
                  <a:pt x="48824" y="875115"/>
                </a:lnTo>
                <a:lnTo>
                  <a:pt x="25149" y="833497"/>
                </a:lnTo>
                <a:lnTo>
                  <a:pt x="9139" y="791096"/>
                </a:lnTo>
                <a:lnTo>
                  <a:pt x="1025" y="747985"/>
                </a:lnTo>
                <a:lnTo>
                  <a:pt x="0" y="726186"/>
                </a:lnTo>
                <a:close/>
              </a:path>
            </a:pathLst>
          </a:custGeom>
          <a:ln w="38100">
            <a:solidFill>
              <a:srgbClr val="006FC0"/>
            </a:solidFill>
          </a:ln>
        </p:spPr>
        <p:txBody>
          <a:bodyPr wrap="square" lIns="0" tIns="0" rIns="0" bIns="0" rtlCol="0"/>
          <a:lstStyle/>
          <a:p>
            <a:endParaRPr/>
          </a:p>
        </p:txBody>
      </p:sp>
      <p:sp>
        <p:nvSpPr>
          <p:cNvPr id="52" name="object 52"/>
          <p:cNvSpPr/>
          <p:nvPr/>
        </p:nvSpPr>
        <p:spPr>
          <a:xfrm>
            <a:off x="6843521" y="5231129"/>
            <a:ext cx="559435" cy="559435"/>
          </a:xfrm>
          <a:custGeom>
            <a:avLst/>
            <a:gdLst/>
            <a:ahLst/>
            <a:cxnLst/>
            <a:rect l="l" t="t" r="r" b="b"/>
            <a:pathLst>
              <a:path w="559434" h="559435">
                <a:moveTo>
                  <a:pt x="0" y="279654"/>
                </a:moveTo>
                <a:lnTo>
                  <a:pt x="3660" y="234296"/>
                </a:lnTo>
                <a:lnTo>
                  <a:pt x="14258" y="191268"/>
                </a:lnTo>
                <a:lnTo>
                  <a:pt x="31217" y="151144"/>
                </a:lnTo>
                <a:lnTo>
                  <a:pt x="53961" y="114501"/>
                </a:lnTo>
                <a:lnTo>
                  <a:pt x="81915" y="81915"/>
                </a:lnTo>
                <a:lnTo>
                  <a:pt x="114501" y="53961"/>
                </a:lnTo>
                <a:lnTo>
                  <a:pt x="151144" y="31217"/>
                </a:lnTo>
                <a:lnTo>
                  <a:pt x="191268" y="14258"/>
                </a:lnTo>
                <a:lnTo>
                  <a:pt x="234296" y="3660"/>
                </a:lnTo>
                <a:lnTo>
                  <a:pt x="279653" y="0"/>
                </a:lnTo>
                <a:lnTo>
                  <a:pt x="325011" y="3660"/>
                </a:lnTo>
                <a:lnTo>
                  <a:pt x="368039" y="14258"/>
                </a:lnTo>
                <a:lnTo>
                  <a:pt x="408163" y="31217"/>
                </a:lnTo>
                <a:lnTo>
                  <a:pt x="444806" y="53961"/>
                </a:lnTo>
                <a:lnTo>
                  <a:pt x="477392" y="81915"/>
                </a:lnTo>
                <a:lnTo>
                  <a:pt x="505346" y="114501"/>
                </a:lnTo>
                <a:lnTo>
                  <a:pt x="528090" y="151144"/>
                </a:lnTo>
                <a:lnTo>
                  <a:pt x="545049" y="191268"/>
                </a:lnTo>
                <a:lnTo>
                  <a:pt x="555647" y="234296"/>
                </a:lnTo>
                <a:lnTo>
                  <a:pt x="559307" y="279654"/>
                </a:lnTo>
                <a:lnTo>
                  <a:pt x="555647" y="325014"/>
                </a:lnTo>
                <a:lnTo>
                  <a:pt x="545049" y="368044"/>
                </a:lnTo>
                <a:lnTo>
                  <a:pt x="528090" y="408169"/>
                </a:lnTo>
                <a:lnTo>
                  <a:pt x="505346" y="444812"/>
                </a:lnTo>
                <a:lnTo>
                  <a:pt x="477392" y="477397"/>
                </a:lnTo>
                <a:lnTo>
                  <a:pt x="444806" y="505349"/>
                </a:lnTo>
                <a:lnTo>
                  <a:pt x="408163" y="528092"/>
                </a:lnTo>
                <a:lnTo>
                  <a:pt x="368039" y="545050"/>
                </a:lnTo>
                <a:lnTo>
                  <a:pt x="325011" y="555647"/>
                </a:lnTo>
                <a:lnTo>
                  <a:pt x="279653" y="559308"/>
                </a:lnTo>
                <a:lnTo>
                  <a:pt x="234296" y="555647"/>
                </a:lnTo>
                <a:lnTo>
                  <a:pt x="191268" y="545050"/>
                </a:lnTo>
                <a:lnTo>
                  <a:pt x="151144" y="528092"/>
                </a:lnTo>
                <a:lnTo>
                  <a:pt x="114501" y="505349"/>
                </a:lnTo>
                <a:lnTo>
                  <a:pt x="81915" y="477397"/>
                </a:lnTo>
                <a:lnTo>
                  <a:pt x="53961" y="444812"/>
                </a:lnTo>
                <a:lnTo>
                  <a:pt x="31217" y="408169"/>
                </a:lnTo>
                <a:lnTo>
                  <a:pt x="14258" y="368044"/>
                </a:lnTo>
                <a:lnTo>
                  <a:pt x="3660" y="325014"/>
                </a:lnTo>
                <a:lnTo>
                  <a:pt x="0" y="279654"/>
                </a:lnTo>
                <a:close/>
              </a:path>
            </a:pathLst>
          </a:custGeom>
          <a:ln w="38100">
            <a:solidFill>
              <a:srgbClr val="00AF50"/>
            </a:solidFill>
          </a:ln>
        </p:spPr>
        <p:txBody>
          <a:bodyPr wrap="square" lIns="0" tIns="0" rIns="0" bIns="0" rtlCol="0"/>
          <a:lstStyle/>
          <a:p>
            <a:endParaRPr/>
          </a:p>
        </p:txBody>
      </p:sp>
      <p:sp>
        <p:nvSpPr>
          <p:cNvPr id="53" name="object 53"/>
          <p:cNvSpPr/>
          <p:nvPr/>
        </p:nvSpPr>
        <p:spPr>
          <a:xfrm>
            <a:off x="6569202" y="4972050"/>
            <a:ext cx="1108075" cy="1041400"/>
          </a:xfrm>
          <a:custGeom>
            <a:avLst/>
            <a:gdLst/>
            <a:ahLst/>
            <a:cxnLst/>
            <a:rect l="l" t="t" r="r" b="b"/>
            <a:pathLst>
              <a:path w="1108075" h="1041400">
                <a:moveTo>
                  <a:pt x="0" y="520446"/>
                </a:moveTo>
                <a:lnTo>
                  <a:pt x="2263" y="473079"/>
                </a:lnTo>
                <a:lnTo>
                  <a:pt x="8925" y="426903"/>
                </a:lnTo>
                <a:lnTo>
                  <a:pt x="19789" y="382102"/>
                </a:lnTo>
                <a:lnTo>
                  <a:pt x="34658" y="338858"/>
                </a:lnTo>
                <a:lnTo>
                  <a:pt x="53339" y="297357"/>
                </a:lnTo>
                <a:lnTo>
                  <a:pt x="75635" y="257781"/>
                </a:lnTo>
                <a:lnTo>
                  <a:pt x="101351" y="220315"/>
                </a:lnTo>
                <a:lnTo>
                  <a:pt x="130290" y="185143"/>
                </a:lnTo>
                <a:lnTo>
                  <a:pt x="162258" y="152447"/>
                </a:lnTo>
                <a:lnTo>
                  <a:pt x="197059" y="122413"/>
                </a:lnTo>
                <a:lnTo>
                  <a:pt x="234496" y="95224"/>
                </a:lnTo>
                <a:lnTo>
                  <a:pt x="274376" y="71063"/>
                </a:lnTo>
                <a:lnTo>
                  <a:pt x="316501" y="50115"/>
                </a:lnTo>
                <a:lnTo>
                  <a:pt x="360677" y="32564"/>
                </a:lnTo>
                <a:lnTo>
                  <a:pt x="406708" y="18593"/>
                </a:lnTo>
                <a:lnTo>
                  <a:pt x="454398" y="8386"/>
                </a:lnTo>
                <a:lnTo>
                  <a:pt x="503552" y="2127"/>
                </a:lnTo>
                <a:lnTo>
                  <a:pt x="553974" y="0"/>
                </a:lnTo>
                <a:lnTo>
                  <a:pt x="604395" y="2127"/>
                </a:lnTo>
                <a:lnTo>
                  <a:pt x="653549" y="8386"/>
                </a:lnTo>
                <a:lnTo>
                  <a:pt x="701239" y="18593"/>
                </a:lnTo>
                <a:lnTo>
                  <a:pt x="747270" y="32564"/>
                </a:lnTo>
                <a:lnTo>
                  <a:pt x="791446" y="50115"/>
                </a:lnTo>
                <a:lnTo>
                  <a:pt x="833571" y="71063"/>
                </a:lnTo>
                <a:lnTo>
                  <a:pt x="873451" y="95224"/>
                </a:lnTo>
                <a:lnTo>
                  <a:pt x="910888" y="122413"/>
                </a:lnTo>
                <a:lnTo>
                  <a:pt x="945689" y="152447"/>
                </a:lnTo>
                <a:lnTo>
                  <a:pt x="977657" y="185143"/>
                </a:lnTo>
                <a:lnTo>
                  <a:pt x="1006596" y="220315"/>
                </a:lnTo>
                <a:lnTo>
                  <a:pt x="1032312" y="257781"/>
                </a:lnTo>
                <a:lnTo>
                  <a:pt x="1054608" y="297357"/>
                </a:lnTo>
                <a:lnTo>
                  <a:pt x="1073289" y="338858"/>
                </a:lnTo>
                <a:lnTo>
                  <a:pt x="1088158" y="382102"/>
                </a:lnTo>
                <a:lnTo>
                  <a:pt x="1099022" y="426903"/>
                </a:lnTo>
                <a:lnTo>
                  <a:pt x="1105684" y="473079"/>
                </a:lnTo>
                <a:lnTo>
                  <a:pt x="1107948" y="520446"/>
                </a:lnTo>
                <a:lnTo>
                  <a:pt x="1105684" y="567817"/>
                </a:lnTo>
                <a:lnTo>
                  <a:pt x="1099022" y="613998"/>
                </a:lnTo>
                <a:lnTo>
                  <a:pt x="1088158" y="658802"/>
                </a:lnTo>
                <a:lnTo>
                  <a:pt x="1073289" y="702048"/>
                </a:lnTo>
                <a:lnTo>
                  <a:pt x="1054608" y="743551"/>
                </a:lnTo>
                <a:lnTo>
                  <a:pt x="1032312" y="783127"/>
                </a:lnTo>
                <a:lnTo>
                  <a:pt x="1006596" y="820592"/>
                </a:lnTo>
                <a:lnTo>
                  <a:pt x="977657" y="855764"/>
                </a:lnTo>
                <a:lnTo>
                  <a:pt x="945689" y="888458"/>
                </a:lnTo>
                <a:lnTo>
                  <a:pt x="910888" y="918491"/>
                </a:lnTo>
                <a:lnTo>
                  <a:pt x="873451" y="945678"/>
                </a:lnTo>
                <a:lnTo>
                  <a:pt x="833571" y="969836"/>
                </a:lnTo>
                <a:lnTo>
                  <a:pt x="791446" y="990782"/>
                </a:lnTo>
                <a:lnTo>
                  <a:pt x="747270" y="1008332"/>
                </a:lnTo>
                <a:lnTo>
                  <a:pt x="701239" y="1022301"/>
                </a:lnTo>
                <a:lnTo>
                  <a:pt x="653549" y="1032507"/>
                </a:lnTo>
                <a:lnTo>
                  <a:pt x="604395" y="1038765"/>
                </a:lnTo>
                <a:lnTo>
                  <a:pt x="553974" y="1040891"/>
                </a:lnTo>
                <a:lnTo>
                  <a:pt x="503552" y="1038765"/>
                </a:lnTo>
                <a:lnTo>
                  <a:pt x="454398" y="1032507"/>
                </a:lnTo>
                <a:lnTo>
                  <a:pt x="406708" y="1022301"/>
                </a:lnTo>
                <a:lnTo>
                  <a:pt x="360677" y="1008332"/>
                </a:lnTo>
                <a:lnTo>
                  <a:pt x="316501" y="990782"/>
                </a:lnTo>
                <a:lnTo>
                  <a:pt x="274376" y="969836"/>
                </a:lnTo>
                <a:lnTo>
                  <a:pt x="234496" y="945678"/>
                </a:lnTo>
                <a:lnTo>
                  <a:pt x="197059" y="918491"/>
                </a:lnTo>
                <a:lnTo>
                  <a:pt x="162258" y="888458"/>
                </a:lnTo>
                <a:lnTo>
                  <a:pt x="130290" y="855764"/>
                </a:lnTo>
                <a:lnTo>
                  <a:pt x="101351" y="820592"/>
                </a:lnTo>
                <a:lnTo>
                  <a:pt x="75635" y="783127"/>
                </a:lnTo>
                <a:lnTo>
                  <a:pt x="53339" y="743551"/>
                </a:lnTo>
                <a:lnTo>
                  <a:pt x="34658" y="702048"/>
                </a:lnTo>
                <a:lnTo>
                  <a:pt x="19789" y="658802"/>
                </a:lnTo>
                <a:lnTo>
                  <a:pt x="8925" y="613998"/>
                </a:lnTo>
                <a:lnTo>
                  <a:pt x="2263" y="567817"/>
                </a:lnTo>
                <a:lnTo>
                  <a:pt x="0" y="520446"/>
                </a:lnTo>
                <a:close/>
              </a:path>
            </a:pathLst>
          </a:custGeom>
          <a:ln w="38100">
            <a:solidFill>
              <a:srgbClr val="00AF50"/>
            </a:solidFill>
          </a:ln>
        </p:spPr>
        <p:txBody>
          <a:bodyPr wrap="square" lIns="0" tIns="0" rIns="0" bIns="0" rtlCol="0"/>
          <a:lstStyle/>
          <a:p>
            <a:endParaRPr/>
          </a:p>
        </p:txBody>
      </p:sp>
      <p:sp>
        <p:nvSpPr>
          <p:cNvPr id="54" name="object 54"/>
          <p:cNvSpPr/>
          <p:nvPr/>
        </p:nvSpPr>
        <p:spPr>
          <a:xfrm>
            <a:off x="6209538" y="4702302"/>
            <a:ext cx="1884045" cy="1620520"/>
          </a:xfrm>
          <a:custGeom>
            <a:avLst/>
            <a:gdLst/>
            <a:ahLst/>
            <a:cxnLst/>
            <a:rect l="l" t="t" r="r" b="b"/>
            <a:pathLst>
              <a:path w="1884045" h="1620520">
                <a:moveTo>
                  <a:pt x="0" y="810006"/>
                </a:moveTo>
                <a:lnTo>
                  <a:pt x="1393" y="765568"/>
                </a:lnTo>
                <a:lnTo>
                  <a:pt x="5526" y="721757"/>
                </a:lnTo>
                <a:lnTo>
                  <a:pt x="12326" y="678633"/>
                </a:lnTo>
                <a:lnTo>
                  <a:pt x="21721" y="636258"/>
                </a:lnTo>
                <a:lnTo>
                  <a:pt x="33640" y="594695"/>
                </a:lnTo>
                <a:lnTo>
                  <a:pt x="48012" y="554004"/>
                </a:lnTo>
                <a:lnTo>
                  <a:pt x="64763" y="514248"/>
                </a:lnTo>
                <a:lnTo>
                  <a:pt x="83823" y="475489"/>
                </a:lnTo>
                <a:lnTo>
                  <a:pt x="105119" y="437788"/>
                </a:lnTo>
                <a:lnTo>
                  <a:pt x="128580" y="401207"/>
                </a:lnTo>
                <a:lnTo>
                  <a:pt x="154134" y="365808"/>
                </a:lnTo>
                <a:lnTo>
                  <a:pt x="181709" y="331652"/>
                </a:lnTo>
                <a:lnTo>
                  <a:pt x="211234" y="298803"/>
                </a:lnTo>
                <a:lnTo>
                  <a:pt x="242636" y="267320"/>
                </a:lnTo>
                <a:lnTo>
                  <a:pt x="275843" y="237267"/>
                </a:lnTo>
                <a:lnTo>
                  <a:pt x="310785" y="208705"/>
                </a:lnTo>
                <a:lnTo>
                  <a:pt x="347389" y="181696"/>
                </a:lnTo>
                <a:lnTo>
                  <a:pt x="385584" y="156301"/>
                </a:lnTo>
                <a:lnTo>
                  <a:pt x="425297" y="132583"/>
                </a:lnTo>
                <a:lnTo>
                  <a:pt x="466456" y="110602"/>
                </a:lnTo>
                <a:lnTo>
                  <a:pt x="508991" y="90422"/>
                </a:lnTo>
                <a:lnTo>
                  <a:pt x="552829" y="72104"/>
                </a:lnTo>
                <a:lnTo>
                  <a:pt x="597898" y="55709"/>
                </a:lnTo>
                <a:lnTo>
                  <a:pt x="644127" y="41300"/>
                </a:lnTo>
                <a:lnTo>
                  <a:pt x="691444" y="28938"/>
                </a:lnTo>
                <a:lnTo>
                  <a:pt x="739777" y="18685"/>
                </a:lnTo>
                <a:lnTo>
                  <a:pt x="789054" y="10603"/>
                </a:lnTo>
                <a:lnTo>
                  <a:pt x="839203" y="4753"/>
                </a:lnTo>
                <a:lnTo>
                  <a:pt x="890153" y="1198"/>
                </a:lnTo>
                <a:lnTo>
                  <a:pt x="941832" y="0"/>
                </a:lnTo>
                <a:lnTo>
                  <a:pt x="993510" y="1198"/>
                </a:lnTo>
                <a:lnTo>
                  <a:pt x="1044460" y="4753"/>
                </a:lnTo>
                <a:lnTo>
                  <a:pt x="1094609" y="10603"/>
                </a:lnTo>
                <a:lnTo>
                  <a:pt x="1143886" y="18685"/>
                </a:lnTo>
                <a:lnTo>
                  <a:pt x="1192219" y="28938"/>
                </a:lnTo>
                <a:lnTo>
                  <a:pt x="1239536" y="41300"/>
                </a:lnTo>
                <a:lnTo>
                  <a:pt x="1285765" y="55709"/>
                </a:lnTo>
                <a:lnTo>
                  <a:pt x="1330834" y="72104"/>
                </a:lnTo>
                <a:lnTo>
                  <a:pt x="1374672" y="90422"/>
                </a:lnTo>
                <a:lnTo>
                  <a:pt x="1417207" y="110602"/>
                </a:lnTo>
                <a:lnTo>
                  <a:pt x="1458366" y="132583"/>
                </a:lnTo>
                <a:lnTo>
                  <a:pt x="1498079" y="156301"/>
                </a:lnTo>
                <a:lnTo>
                  <a:pt x="1536274" y="181696"/>
                </a:lnTo>
                <a:lnTo>
                  <a:pt x="1572878" y="208705"/>
                </a:lnTo>
                <a:lnTo>
                  <a:pt x="1607819" y="237267"/>
                </a:lnTo>
                <a:lnTo>
                  <a:pt x="1641027" y="267320"/>
                </a:lnTo>
                <a:lnTo>
                  <a:pt x="1672429" y="298803"/>
                </a:lnTo>
                <a:lnTo>
                  <a:pt x="1701954" y="331652"/>
                </a:lnTo>
                <a:lnTo>
                  <a:pt x="1729529" y="365808"/>
                </a:lnTo>
                <a:lnTo>
                  <a:pt x="1755083" y="401207"/>
                </a:lnTo>
                <a:lnTo>
                  <a:pt x="1778544" y="437788"/>
                </a:lnTo>
                <a:lnTo>
                  <a:pt x="1799840" y="475489"/>
                </a:lnTo>
                <a:lnTo>
                  <a:pt x="1818900" y="514248"/>
                </a:lnTo>
                <a:lnTo>
                  <a:pt x="1835651" y="554004"/>
                </a:lnTo>
                <a:lnTo>
                  <a:pt x="1850023" y="594695"/>
                </a:lnTo>
                <a:lnTo>
                  <a:pt x="1861942" y="636258"/>
                </a:lnTo>
                <a:lnTo>
                  <a:pt x="1871337" y="678633"/>
                </a:lnTo>
                <a:lnTo>
                  <a:pt x="1878137" y="721757"/>
                </a:lnTo>
                <a:lnTo>
                  <a:pt x="1882270" y="765568"/>
                </a:lnTo>
                <a:lnTo>
                  <a:pt x="1883664" y="810006"/>
                </a:lnTo>
                <a:lnTo>
                  <a:pt x="1882270" y="854449"/>
                </a:lnTo>
                <a:lnTo>
                  <a:pt x="1878137" y="898265"/>
                </a:lnTo>
                <a:lnTo>
                  <a:pt x="1871337" y="941394"/>
                </a:lnTo>
                <a:lnTo>
                  <a:pt x="1861942" y="983772"/>
                </a:lnTo>
                <a:lnTo>
                  <a:pt x="1850023" y="1025338"/>
                </a:lnTo>
                <a:lnTo>
                  <a:pt x="1835651" y="1066031"/>
                </a:lnTo>
                <a:lnTo>
                  <a:pt x="1818900" y="1105789"/>
                </a:lnTo>
                <a:lnTo>
                  <a:pt x="1799840" y="1144550"/>
                </a:lnTo>
                <a:lnTo>
                  <a:pt x="1778544" y="1182251"/>
                </a:lnTo>
                <a:lnTo>
                  <a:pt x="1755083" y="1218833"/>
                </a:lnTo>
                <a:lnTo>
                  <a:pt x="1729529" y="1254231"/>
                </a:lnTo>
                <a:lnTo>
                  <a:pt x="1701954" y="1288386"/>
                </a:lnTo>
                <a:lnTo>
                  <a:pt x="1672429" y="1321235"/>
                </a:lnTo>
                <a:lnTo>
                  <a:pt x="1641027" y="1352716"/>
                </a:lnTo>
                <a:lnTo>
                  <a:pt x="1607820" y="1382768"/>
                </a:lnTo>
                <a:lnTo>
                  <a:pt x="1572878" y="1411328"/>
                </a:lnTo>
                <a:lnTo>
                  <a:pt x="1536274" y="1438336"/>
                </a:lnTo>
                <a:lnTo>
                  <a:pt x="1498079" y="1463728"/>
                </a:lnTo>
                <a:lnTo>
                  <a:pt x="1458366" y="1487445"/>
                </a:lnTo>
                <a:lnTo>
                  <a:pt x="1417207" y="1509423"/>
                </a:lnTo>
                <a:lnTo>
                  <a:pt x="1374672" y="1529601"/>
                </a:lnTo>
                <a:lnTo>
                  <a:pt x="1330834" y="1547917"/>
                </a:lnTo>
                <a:lnTo>
                  <a:pt x="1285765" y="1564310"/>
                </a:lnTo>
                <a:lnTo>
                  <a:pt x="1239536" y="1578717"/>
                </a:lnTo>
                <a:lnTo>
                  <a:pt x="1192219" y="1591078"/>
                </a:lnTo>
                <a:lnTo>
                  <a:pt x="1143886" y="1601329"/>
                </a:lnTo>
                <a:lnTo>
                  <a:pt x="1094609" y="1609410"/>
                </a:lnTo>
                <a:lnTo>
                  <a:pt x="1044460" y="1615259"/>
                </a:lnTo>
                <a:lnTo>
                  <a:pt x="993510" y="1618813"/>
                </a:lnTo>
                <a:lnTo>
                  <a:pt x="941832" y="1620012"/>
                </a:lnTo>
                <a:lnTo>
                  <a:pt x="890153" y="1618813"/>
                </a:lnTo>
                <a:lnTo>
                  <a:pt x="839203" y="1615259"/>
                </a:lnTo>
                <a:lnTo>
                  <a:pt x="789054" y="1609410"/>
                </a:lnTo>
                <a:lnTo>
                  <a:pt x="739777" y="1601329"/>
                </a:lnTo>
                <a:lnTo>
                  <a:pt x="691444" y="1591078"/>
                </a:lnTo>
                <a:lnTo>
                  <a:pt x="644127" y="1578717"/>
                </a:lnTo>
                <a:lnTo>
                  <a:pt x="597898" y="1564310"/>
                </a:lnTo>
                <a:lnTo>
                  <a:pt x="552829" y="1547917"/>
                </a:lnTo>
                <a:lnTo>
                  <a:pt x="508991" y="1529601"/>
                </a:lnTo>
                <a:lnTo>
                  <a:pt x="466456" y="1509423"/>
                </a:lnTo>
                <a:lnTo>
                  <a:pt x="425297" y="1487445"/>
                </a:lnTo>
                <a:lnTo>
                  <a:pt x="385584" y="1463728"/>
                </a:lnTo>
                <a:lnTo>
                  <a:pt x="347389" y="1438336"/>
                </a:lnTo>
                <a:lnTo>
                  <a:pt x="310785" y="1411328"/>
                </a:lnTo>
                <a:lnTo>
                  <a:pt x="275843" y="1382768"/>
                </a:lnTo>
                <a:lnTo>
                  <a:pt x="242636" y="1352716"/>
                </a:lnTo>
                <a:lnTo>
                  <a:pt x="211234" y="1321235"/>
                </a:lnTo>
                <a:lnTo>
                  <a:pt x="181709" y="1288386"/>
                </a:lnTo>
                <a:lnTo>
                  <a:pt x="154134" y="1254231"/>
                </a:lnTo>
                <a:lnTo>
                  <a:pt x="128580" y="1218833"/>
                </a:lnTo>
                <a:lnTo>
                  <a:pt x="105119" y="1182251"/>
                </a:lnTo>
                <a:lnTo>
                  <a:pt x="83823" y="1144550"/>
                </a:lnTo>
                <a:lnTo>
                  <a:pt x="64763" y="1105789"/>
                </a:lnTo>
                <a:lnTo>
                  <a:pt x="48012" y="1066031"/>
                </a:lnTo>
                <a:lnTo>
                  <a:pt x="33640" y="1025338"/>
                </a:lnTo>
                <a:lnTo>
                  <a:pt x="21721" y="983772"/>
                </a:lnTo>
                <a:lnTo>
                  <a:pt x="12326" y="941394"/>
                </a:lnTo>
                <a:lnTo>
                  <a:pt x="5526" y="898265"/>
                </a:lnTo>
                <a:lnTo>
                  <a:pt x="1393" y="854449"/>
                </a:lnTo>
                <a:lnTo>
                  <a:pt x="0" y="810006"/>
                </a:lnTo>
                <a:close/>
              </a:path>
            </a:pathLst>
          </a:custGeom>
          <a:ln w="38100">
            <a:solidFill>
              <a:srgbClr val="00AF50"/>
            </a:solidFill>
          </a:ln>
        </p:spPr>
        <p:txBody>
          <a:bodyPr wrap="square" lIns="0" tIns="0" rIns="0" bIns="0" rtlCol="0"/>
          <a:lstStyle/>
          <a:p>
            <a:endParaRPr/>
          </a:p>
        </p:txBody>
      </p:sp>
      <p:sp>
        <p:nvSpPr>
          <p:cNvPr id="55" name="object 55"/>
          <p:cNvSpPr/>
          <p:nvPr/>
        </p:nvSpPr>
        <p:spPr>
          <a:xfrm>
            <a:off x="5883402" y="4501134"/>
            <a:ext cx="2543810" cy="2057400"/>
          </a:xfrm>
          <a:custGeom>
            <a:avLst/>
            <a:gdLst/>
            <a:ahLst/>
            <a:cxnLst/>
            <a:rect l="l" t="t" r="r" b="b"/>
            <a:pathLst>
              <a:path w="2543809" h="2057400">
                <a:moveTo>
                  <a:pt x="0" y="1028700"/>
                </a:moveTo>
                <a:lnTo>
                  <a:pt x="1115" y="985210"/>
                </a:lnTo>
                <a:lnTo>
                  <a:pt x="4433" y="942182"/>
                </a:lnTo>
                <a:lnTo>
                  <a:pt x="9908" y="899649"/>
                </a:lnTo>
                <a:lnTo>
                  <a:pt x="17496" y="857649"/>
                </a:lnTo>
                <a:lnTo>
                  <a:pt x="27154" y="816216"/>
                </a:lnTo>
                <a:lnTo>
                  <a:pt x="38838" y="775386"/>
                </a:lnTo>
                <a:lnTo>
                  <a:pt x="52502" y="735195"/>
                </a:lnTo>
                <a:lnTo>
                  <a:pt x="68104" y="695679"/>
                </a:lnTo>
                <a:lnTo>
                  <a:pt x="85598" y="656873"/>
                </a:lnTo>
                <a:lnTo>
                  <a:pt x="104941" y="618814"/>
                </a:lnTo>
                <a:lnTo>
                  <a:pt x="126089" y="581535"/>
                </a:lnTo>
                <a:lnTo>
                  <a:pt x="148998" y="545075"/>
                </a:lnTo>
                <a:lnTo>
                  <a:pt x="173623" y="509467"/>
                </a:lnTo>
                <a:lnTo>
                  <a:pt x="199920" y="474748"/>
                </a:lnTo>
                <a:lnTo>
                  <a:pt x="227845" y="440954"/>
                </a:lnTo>
                <a:lnTo>
                  <a:pt x="257355" y="408119"/>
                </a:lnTo>
                <a:lnTo>
                  <a:pt x="288404" y="376281"/>
                </a:lnTo>
                <a:lnTo>
                  <a:pt x="320949" y="345474"/>
                </a:lnTo>
                <a:lnTo>
                  <a:pt x="354946" y="315734"/>
                </a:lnTo>
                <a:lnTo>
                  <a:pt x="390350" y="287097"/>
                </a:lnTo>
                <a:lnTo>
                  <a:pt x="427118" y="259598"/>
                </a:lnTo>
                <a:lnTo>
                  <a:pt x="465205" y="233274"/>
                </a:lnTo>
                <a:lnTo>
                  <a:pt x="504567" y="208160"/>
                </a:lnTo>
                <a:lnTo>
                  <a:pt x="545160" y="184291"/>
                </a:lnTo>
                <a:lnTo>
                  <a:pt x="586940" y="161704"/>
                </a:lnTo>
                <a:lnTo>
                  <a:pt x="629863" y="140433"/>
                </a:lnTo>
                <a:lnTo>
                  <a:pt x="673885" y="120516"/>
                </a:lnTo>
                <a:lnTo>
                  <a:pt x="718961" y="101986"/>
                </a:lnTo>
                <a:lnTo>
                  <a:pt x="765047" y="84881"/>
                </a:lnTo>
                <a:lnTo>
                  <a:pt x="812100" y="69235"/>
                </a:lnTo>
                <a:lnTo>
                  <a:pt x="860075" y="55085"/>
                </a:lnTo>
                <a:lnTo>
                  <a:pt x="908928" y="42466"/>
                </a:lnTo>
                <a:lnTo>
                  <a:pt x="958615" y="31413"/>
                </a:lnTo>
                <a:lnTo>
                  <a:pt x="1009092" y="21963"/>
                </a:lnTo>
                <a:lnTo>
                  <a:pt x="1060314" y="14151"/>
                </a:lnTo>
                <a:lnTo>
                  <a:pt x="1112238" y="8014"/>
                </a:lnTo>
                <a:lnTo>
                  <a:pt x="1164819" y="3585"/>
                </a:lnTo>
                <a:lnTo>
                  <a:pt x="1218014" y="902"/>
                </a:lnTo>
                <a:lnTo>
                  <a:pt x="1271777" y="0"/>
                </a:lnTo>
                <a:lnTo>
                  <a:pt x="1325541" y="902"/>
                </a:lnTo>
                <a:lnTo>
                  <a:pt x="1378736" y="3585"/>
                </a:lnTo>
                <a:lnTo>
                  <a:pt x="1431317" y="8014"/>
                </a:lnTo>
                <a:lnTo>
                  <a:pt x="1483241" y="14151"/>
                </a:lnTo>
                <a:lnTo>
                  <a:pt x="1534463" y="21963"/>
                </a:lnTo>
                <a:lnTo>
                  <a:pt x="1584940" y="31413"/>
                </a:lnTo>
                <a:lnTo>
                  <a:pt x="1634627" y="42466"/>
                </a:lnTo>
                <a:lnTo>
                  <a:pt x="1683480" y="55085"/>
                </a:lnTo>
                <a:lnTo>
                  <a:pt x="1731455" y="69235"/>
                </a:lnTo>
                <a:lnTo>
                  <a:pt x="1778508" y="84881"/>
                </a:lnTo>
                <a:lnTo>
                  <a:pt x="1824594" y="101986"/>
                </a:lnTo>
                <a:lnTo>
                  <a:pt x="1869670" y="120516"/>
                </a:lnTo>
                <a:lnTo>
                  <a:pt x="1913692" y="140433"/>
                </a:lnTo>
                <a:lnTo>
                  <a:pt x="1956615" y="161704"/>
                </a:lnTo>
                <a:lnTo>
                  <a:pt x="1998395" y="184291"/>
                </a:lnTo>
                <a:lnTo>
                  <a:pt x="2038988" y="208160"/>
                </a:lnTo>
                <a:lnTo>
                  <a:pt x="2078350" y="233274"/>
                </a:lnTo>
                <a:lnTo>
                  <a:pt x="2116437" y="259598"/>
                </a:lnTo>
                <a:lnTo>
                  <a:pt x="2153205" y="287097"/>
                </a:lnTo>
                <a:lnTo>
                  <a:pt x="2188609" y="315734"/>
                </a:lnTo>
                <a:lnTo>
                  <a:pt x="2222606" y="345474"/>
                </a:lnTo>
                <a:lnTo>
                  <a:pt x="2255151" y="376281"/>
                </a:lnTo>
                <a:lnTo>
                  <a:pt x="2286200" y="408119"/>
                </a:lnTo>
                <a:lnTo>
                  <a:pt x="2315710" y="440954"/>
                </a:lnTo>
                <a:lnTo>
                  <a:pt x="2343635" y="474748"/>
                </a:lnTo>
                <a:lnTo>
                  <a:pt x="2369932" y="509467"/>
                </a:lnTo>
                <a:lnTo>
                  <a:pt x="2394557" y="545075"/>
                </a:lnTo>
                <a:lnTo>
                  <a:pt x="2417466" y="581535"/>
                </a:lnTo>
                <a:lnTo>
                  <a:pt x="2438614" y="618814"/>
                </a:lnTo>
                <a:lnTo>
                  <a:pt x="2457957" y="656873"/>
                </a:lnTo>
                <a:lnTo>
                  <a:pt x="2475451" y="695679"/>
                </a:lnTo>
                <a:lnTo>
                  <a:pt x="2491053" y="735195"/>
                </a:lnTo>
                <a:lnTo>
                  <a:pt x="2504717" y="775386"/>
                </a:lnTo>
                <a:lnTo>
                  <a:pt x="2516401" y="816216"/>
                </a:lnTo>
                <a:lnTo>
                  <a:pt x="2526059" y="857649"/>
                </a:lnTo>
                <a:lnTo>
                  <a:pt x="2533647" y="899649"/>
                </a:lnTo>
                <a:lnTo>
                  <a:pt x="2539122" y="942182"/>
                </a:lnTo>
                <a:lnTo>
                  <a:pt x="2542440" y="985210"/>
                </a:lnTo>
                <a:lnTo>
                  <a:pt x="2543555" y="1028700"/>
                </a:lnTo>
                <a:lnTo>
                  <a:pt x="2542440" y="1072184"/>
                </a:lnTo>
                <a:lnTo>
                  <a:pt x="2539122" y="1115209"/>
                </a:lnTo>
                <a:lnTo>
                  <a:pt x="2533647" y="1157737"/>
                </a:lnTo>
                <a:lnTo>
                  <a:pt x="2526059" y="1199735"/>
                </a:lnTo>
                <a:lnTo>
                  <a:pt x="2516401" y="1241165"/>
                </a:lnTo>
                <a:lnTo>
                  <a:pt x="2504717" y="1281992"/>
                </a:lnTo>
                <a:lnTo>
                  <a:pt x="2491053" y="1322181"/>
                </a:lnTo>
                <a:lnTo>
                  <a:pt x="2475451" y="1361695"/>
                </a:lnTo>
                <a:lnTo>
                  <a:pt x="2457957" y="1400500"/>
                </a:lnTo>
                <a:lnTo>
                  <a:pt x="2438614" y="1438558"/>
                </a:lnTo>
                <a:lnTo>
                  <a:pt x="2417466" y="1475836"/>
                </a:lnTo>
                <a:lnTo>
                  <a:pt x="2394557" y="1512296"/>
                </a:lnTo>
                <a:lnTo>
                  <a:pt x="2369932" y="1547904"/>
                </a:lnTo>
                <a:lnTo>
                  <a:pt x="2343635" y="1582623"/>
                </a:lnTo>
                <a:lnTo>
                  <a:pt x="2315710" y="1616418"/>
                </a:lnTo>
                <a:lnTo>
                  <a:pt x="2286200" y="1649252"/>
                </a:lnTo>
                <a:lnTo>
                  <a:pt x="2255151" y="1681092"/>
                </a:lnTo>
                <a:lnTo>
                  <a:pt x="2222606" y="1711900"/>
                </a:lnTo>
                <a:lnTo>
                  <a:pt x="2188609" y="1741641"/>
                </a:lnTo>
                <a:lnTo>
                  <a:pt x="2153205" y="1770279"/>
                </a:lnTo>
                <a:lnTo>
                  <a:pt x="2116437" y="1797779"/>
                </a:lnTo>
                <a:lnTo>
                  <a:pt x="2078350" y="1824104"/>
                </a:lnTo>
                <a:lnTo>
                  <a:pt x="2038988" y="1849220"/>
                </a:lnTo>
                <a:lnTo>
                  <a:pt x="1998395" y="1873091"/>
                </a:lnTo>
                <a:lnTo>
                  <a:pt x="1956615" y="1895680"/>
                </a:lnTo>
                <a:lnTo>
                  <a:pt x="1913692" y="1916952"/>
                </a:lnTo>
                <a:lnTo>
                  <a:pt x="1869670" y="1936871"/>
                </a:lnTo>
                <a:lnTo>
                  <a:pt x="1824594" y="1955402"/>
                </a:lnTo>
                <a:lnTo>
                  <a:pt x="1778508" y="1972509"/>
                </a:lnTo>
                <a:lnTo>
                  <a:pt x="1731455" y="1988156"/>
                </a:lnTo>
                <a:lnTo>
                  <a:pt x="1683480" y="2002308"/>
                </a:lnTo>
                <a:lnTo>
                  <a:pt x="1634627" y="2014928"/>
                </a:lnTo>
                <a:lnTo>
                  <a:pt x="1584940" y="2025982"/>
                </a:lnTo>
                <a:lnTo>
                  <a:pt x="1534463" y="2035433"/>
                </a:lnTo>
                <a:lnTo>
                  <a:pt x="1483241" y="2043246"/>
                </a:lnTo>
                <a:lnTo>
                  <a:pt x="1431317" y="2049384"/>
                </a:lnTo>
                <a:lnTo>
                  <a:pt x="1378736" y="2053813"/>
                </a:lnTo>
                <a:lnTo>
                  <a:pt x="1325541" y="2056497"/>
                </a:lnTo>
                <a:lnTo>
                  <a:pt x="1271777" y="2057400"/>
                </a:lnTo>
                <a:lnTo>
                  <a:pt x="1218014" y="2056497"/>
                </a:lnTo>
                <a:lnTo>
                  <a:pt x="1164819" y="2053813"/>
                </a:lnTo>
                <a:lnTo>
                  <a:pt x="1112238" y="2049384"/>
                </a:lnTo>
                <a:lnTo>
                  <a:pt x="1060314" y="2043246"/>
                </a:lnTo>
                <a:lnTo>
                  <a:pt x="1009092" y="2035433"/>
                </a:lnTo>
                <a:lnTo>
                  <a:pt x="958615" y="2025982"/>
                </a:lnTo>
                <a:lnTo>
                  <a:pt x="908928" y="2014928"/>
                </a:lnTo>
                <a:lnTo>
                  <a:pt x="860075" y="2002308"/>
                </a:lnTo>
                <a:lnTo>
                  <a:pt x="812100" y="1988156"/>
                </a:lnTo>
                <a:lnTo>
                  <a:pt x="765047" y="1972509"/>
                </a:lnTo>
                <a:lnTo>
                  <a:pt x="718961" y="1955402"/>
                </a:lnTo>
                <a:lnTo>
                  <a:pt x="673885" y="1936871"/>
                </a:lnTo>
                <a:lnTo>
                  <a:pt x="629863" y="1916952"/>
                </a:lnTo>
                <a:lnTo>
                  <a:pt x="586940" y="1895680"/>
                </a:lnTo>
                <a:lnTo>
                  <a:pt x="545160" y="1873091"/>
                </a:lnTo>
                <a:lnTo>
                  <a:pt x="504567" y="1849220"/>
                </a:lnTo>
                <a:lnTo>
                  <a:pt x="465205" y="1824104"/>
                </a:lnTo>
                <a:lnTo>
                  <a:pt x="427118" y="1797779"/>
                </a:lnTo>
                <a:lnTo>
                  <a:pt x="390350" y="1770279"/>
                </a:lnTo>
                <a:lnTo>
                  <a:pt x="354946" y="1741641"/>
                </a:lnTo>
                <a:lnTo>
                  <a:pt x="320949" y="1711900"/>
                </a:lnTo>
                <a:lnTo>
                  <a:pt x="288404" y="1681092"/>
                </a:lnTo>
                <a:lnTo>
                  <a:pt x="257355" y="1649252"/>
                </a:lnTo>
                <a:lnTo>
                  <a:pt x="227845" y="1616418"/>
                </a:lnTo>
                <a:lnTo>
                  <a:pt x="199920" y="1582623"/>
                </a:lnTo>
                <a:lnTo>
                  <a:pt x="173623" y="1547904"/>
                </a:lnTo>
                <a:lnTo>
                  <a:pt x="148998" y="1512296"/>
                </a:lnTo>
                <a:lnTo>
                  <a:pt x="126089" y="1475836"/>
                </a:lnTo>
                <a:lnTo>
                  <a:pt x="104941" y="1438558"/>
                </a:lnTo>
                <a:lnTo>
                  <a:pt x="85598" y="1400500"/>
                </a:lnTo>
                <a:lnTo>
                  <a:pt x="68104" y="1361695"/>
                </a:lnTo>
                <a:lnTo>
                  <a:pt x="52502" y="1322181"/>
                </a:lnTo>
                <a:lnTo>
                  <a:pt x="38838" y="1281992"/>
                </a:lnTo>
                <a:lnTo>
                  <a:pt x="27154" y="1241165"/>
                </a:lnTo>
                <a:lnTo>
                  <a:pt x="17496" y="1199735"/>
                </a:lnTo>
                <a:lnTo>
                  <a:pt x="9908" y="1157737"/>
                </a:lnTo>
                <a:lnTo>
                  <a:pt x="4433" y="1115209"/>
                </a:lnTo>
                <a:lnTo>
                  <a:pt x="1115" y="1072184"/>
                </a:lnTo>
                <a:lnTo>
                  <a:pt x="0" y="1028700"/>
                </a:lnTo>
                <a:close/>
              </a:path>
            </a:pathLst>
          </a:custGeom>
          <a:ln w="38100">
            <a:solidFill>
              <a:srgbClr val="00AF50"/>
            </a:solidFill>
          </a:ln>
        </p:spPr>
        <p:txBody>
          <a:bodyPr wrap="square" lIns="0" tIns="0" rIns="0" bIns="0" rtlCol="0"/>
          <a:lstStyle/>
          <a:p>
            <a:endParaRPr/>
          </a:p>
        </p:txBody>
      </p:sp>
      <p:sp>
        <p:nvSpPr>
          <p:cNvPr id="56" name="object 56"/>
          <p:cNvSpPr/>
          <p:nvPr/>
        </p:nvSpPr>
        <p:spPr>
          <a:xfrm>
            <a:off x="7690866" y="6012941"/>
            <a:ext cx="432434" cy="460375"/>
          </a:xfrm>
          <a:custGeom>
            <a:avLst/>
            <a:gdLst/>
            <a:ahLst/>
            <a:cxnLst/>
            <a:rect l="l" t="t" r="r" b="b"/>
            <a:pathLst>
              <a:path w="432434" h="460375">
                <a:moveTo>
                  <a:pt x="91976" y="70474"/>
                </a:moveTo>
                <a:lnTo>
                  <a:pt x="64094" y="96553"/>
                </a:lnTo>
                <a:lnTo>
                  <a:pt x="404113" y="460349"/>
                </a:lnTo>
                <a:lnTo>
                  <a:pt x="431926" y="434340"/>
                </a:lnTo>
                <a:lnTo>
                  <a:pt x="91976" y="70474"/>
                </a:lnTo>
                <a:close/>
              </a:path>
              <a:path w="432434" h="460375">
                <a:moveTo>
                  <a:pt x="0" y="0"/>
                </a:moveTo>
                <a:lnTo>
                  <a:pt x="36322" y="122529"/>
                </a:lnTo>
                <a:lnTo>
                  <a:pt x="64094" y="96553"/>
                </a:lnTo>
                <a:lnTo>
                  <a:pt x="51053" y="82600"/>
                </a:lnTo>
                <a:lnTo>
                  <a:pt x="78993" y="56578"/>
                </a:lnTo>
                <a:lnTo>
                  <a:pt x="106834" y="56578"/>
                </a:lnTo>
                <a:lnTo>
                  <a:pt x="119760" y="44488"/>
                </a:lnTo>
                <a:lnTo>
                  <a:pt x="0" y="0"/>
                </a:lnTo>
                <a:close/>
              </a:path>
              <a:path w="432434" h="460375">
                <a:moveTo>
                  <a:pt x="78993" y="56578"/>
                </a:moveTo>
                <a:lnTo>
                  <a:pt x="51053" y="82600"/>
                </a:lnTo>
                <a:lnTo>
                  <a:pt x="64094" y="96553"/>
                </a:lnTo>
                <a:lnTo>
                  <a:pt x="91976" y="70474"/>
                </a:lnTo>
                <a:lnTo>
                  <a:pt x="78993" y="56578"/>
                </a:lnTo>
                <a:close/>
              </a:path>
              <a:path w="432434" h="460375">
                <a:moveTo>
                  <a:pt x="106834" y="56578"/>
                </a:moveTo>
                <a:lnTo>
                  <a:pt x="78993" y="56578"/>
                </a:lnTo>
                <a:lnTo>
                  <a:pt x="91976" y="70474"/>
                </a:lnTo>
                <a:lnTo>
                  <a:pt x="106834" y="56578"/>
                </a:lnTo>
                <a:close/>
              </a:path>
            </a:pathLst>
          </a:custGeom>
          <a:solidFill>
            <a:srgbClr val="FF0000"/>
          </a:solidFill>
        </p:spPr>
        <p:txBody>
          <a:bodyPr wrap="square" lIns="0" tIns="0" rIns="0" bIns="0" rtlCol="0"/>
          <a:lstStyle/>
          <a:p>
            <a:endParaRPr/>
          </a:p>
        </p:txBody>
      </p:sp>
      <p:sp>
        <p:nvSpPr>
          <p:cNvPr id="57" name="object 57"/>
          <p:cNvSpPr/>
          <p:nvPr/>
        </p:nvSpPr>
        <p:spPr>
          <a:xfrm>
            <a:off x="7402830" y="5741670"/>
            <a:ext cx="276225" cy="273050"/>
          </a:xfrm>
          <a:custGeom>
            <a:avLst/>
            <a:gdLst/>
            <a:ahLst/>
            <a:cxnLst/>
            <a:rect l="l" t="t" r="r" b="b"/>
            <a:pathLst>
              <a:path w="276225" h="273050">
                <a:moveTo>
                  <a:pt x="94726" y="66746"/>
                </a:moveTo>
                <a:lnTo>
                  <a:pt x="67931" y="93862"/>
                </a:lnTo>
                <a:lnTo>
                  <a:pt x="248920" y="272453"/>
                </a:lnTo>
                <a:lnTo>
                  <a:pt x="275717" y="245338"/>
                </a:lnTo>
                <a:lnTo>
                  <a:pt x="94726" y="66746"/>
                </a:lnTo>
                <a:close/>
              </a:path>
              <a:path w="276225" h="273050">
                <a:moveTo>
                  <a:pt x="0" y="0"/>
                </a:moveTo>
                <a:lnTo>
                  <a:pt x="41148" y="120967"/>
                </a:lnTo>
                <a:lnTo>
                  <a:pt x="67931" y="93862"/>
                </a:lnTo>
                <a:lnTo>
                  <a:pt x="54355" y="80467"/>
                </a:lnTo>
                <a:lnTo>
                  <a:pt x="81152" y="53352"/>
                </a:lnTo>
                <a:lnTo>
                  <a:pt x="107960" y="53352"/>
                </a:lnTo>
                <a:lnTo>
                  <a:pt x="121539" y="39611"/>
                </a:lnTo>
                <a:lnTo>
                  <a:pt x="0" y="0"/>
                </a:lnTo>
                <a:close/>
              </a:path>
              <a:path w="276225" h="273050">
                <a:moveTo>
                  <a:pt x="81152" y="53352"/>
                </a:moveTo>
                <a:lnTo>
                  <a:pt x="54355" y="80467"/>
                </a:lnTo>
                <a:lnTo>
                  <a:pt x="67931" y="93862"/>
                </a:lnTo>
                <a:lnTo>
                  <a:pt x="94726" y="66746"/>
                </a:lnTo>
                <a:lnTo>
                  <a:pt x="81152" y="53352"/>
                </a:lnTo>
                <a:close/>
              </a:path>
              <a:path w="276225" h="273050">
                <a:moveTo>
                  <a:pt x="107960" y="53352"/>
                </a:moveTo>
                <a:lnTo>
                  <a:pt x="81152" y="53352"/>
                </a:lnTo>
                <a:lnTo>
                  <a:pt x="94726" y="66746"/>
                </a:lnTo>
                <a:lnTo>
                  <a:pt x="107960" y="53352"/>
                </a:lnTo>
                <a:close/>
              </a:path>
            </a:pathLst>
          </a:custGeom>
          <a:solidFill>
            <a:srgbClr val="FF0000"/>
          </a:solidFill>
        </p:spPr>
        <p:txBody>
          <a:bodyPr wrap="square" lIns="0" tIns="0" rIns="0" bIns="0" rtlCol="0"/>
          <a:lstStyle/>
          <a:p>
            <a:endParaRPr/>
          </a:p>
        </p:txBody>
      </p:sp>
      <p:sp>
        <p:nvSpPr>
          <p:cNvPr id="58" name="object 58"/>
          <p:cNvSpPr/>
          <p:nvPr/>
        </p:nvSpPr>
        <p:spPr>
          <a:xfrm>
            <a:off x="7198614" y="5548121"/>
            <a:ext cx="217170" cy="214629"/>
          </a:xfrm>
          <a:custGeom>
            <a:avLst/>
            <a:gdLst/>
            <a:ahLst/>
            <a:cxnLst/>
            <a:rect l="l" t="t" r="r" b="b"/>
            <a:pathLst>
              <a:path w="217170" h="214629">
                <a:moveTo>
                  <a:pt x="94728" y="66751"/>
                </a:moveTo>
                <a:lnTo>
                  <a:pt x="67931" y="93866"/>
                </a:lnTo>
                <a:lnTo>
                  <a:pt x="189991" y="214337"/>
                </a:lnTo>
                <a:lnTo>
                  <a:pt x="216788" y="187223"/>
                </a:lnTo>
                <a:lnTo>
                  <a:pt x="94728" y="66751"/>
                </a:lnTo>
                <a:close/>
              </a:path>
              <a:path w="217170" h="214629">
                <a:moveTo>
                  <a:pt x="0" y="0"/>
                </a:moveTo>
                <a:lnTo>
                  <a:pt x="41147" y="120967"/>
                </a:lnTo>
                <a:lnTo>
                  <a:pt x="67931" y="93866"/>
                </a:lnTo>
                <a:lnTo>
                  <a:pt x="54355" y="80467"/>
                </a:lnTo>
                <a:lnTo>
                  <a:pt x="81152" y="53352"/>
                </a:lnTo>
                <a:lnTo>
                  <a:pt x="107971" y="53352"/>
                </a:lnTo>
                <a:lnTo>
                  <a:pt x="121538" y="39623"/>
                </a:lnTo>
                <a:lnTo>
                  <a:pt x="0" y="0"/>
                </a:lnTo>
                <a:close/>
              </a:path>
              <a:path w="217170" h="214629">
                <a:moveTo>
                  <a:pt x="81152" y="53352"/>
                </a:moveTo>
                <a:lnTo>
                  <a:pt x="54355" y="80467"/>
                </a:lnTo>
                <a:lnTo>
                  <a:pt x="67931" y="93866"/>
                </a:lnTo>
                <a:lnTo>
                  <a:pt x="94728" y="66751"/>
                </a:lnTo>
                <a:lnTo>
                  <a:pt x="81152" y="53352"/>
                </a:lnTo>
                <a:close/>
              </a:path>
              <a:path w="217170" h="214629">
                <a:moveTo>
                  <a:pt x="107971" y="53352"/>
                </a:moveTo>
                <a:lnTo>
                  <a:pt x="81152" y="53352"/>
                </a:lnTo>
                <a:lnTo>
                  <a:pt x="94728" y="66751"/>
                </a:lnTo>
                <a:lnTo>
                  <a:pt x="107971" y="53352"/>
                </a:lnTo>
                <a:close/>
              </a:path>
            </a:pathLst>
          </a:custGeom>
          <a:solidFill>
            <a:srgbClr val="FF0000"/>
          </a:solidFill>
        </p:spPr>
        <p:txBody>
          <a:bodyPr wrap="square" lIns="0" tIns="0" rIns="0" bIns="0" rtlCol="0"/>
          <a:lstStyle/>
          <a:p>
            <a:endParaRPr/>
          </a:p>
        </p:txBody>
      </p:sp>
      <p:sp>
        <p:nvSpPr>
          <p:cNvPr id="59" name="object 59"/>
          <p:cNvSpPr/>
          <p:nvPr/>
        </p:nvSpPr>
        <p:spPr>
          <a:xfrm>
            <a:off x="5862446" y="5805678"/>
            <a:ext cx="508000" cy="277495"/>
          </a:xfrm>
          <a:custGeom>
            <a:avLst/>
            <a:gdLst/>
            <a:ahLst/>
            <a:cxnLst/>
            <a:rect l="l" t="t" r="r" b="b"/>
            <a:pathLst>
              <a:path w="508000" h="277495">
                <a:moveTo>
                  <a:pt x="397451" y="35989"/>
                </a:moveTo>
                <a:lnTo>
                  <a:pt x="0" y="243573"/>
                </a:lnTo>
                <a:lnTo>
                  <a:pt x="17525" y="277342"/>
                </a:lnTo>
                <a:lnTo>
                  <a:pt x="415068" y="69775"/>
                </a:lnTo>
                <a:lnTo>
                  <a:pt x="397451" y="35989"/>
                </a:lnTo>
                <a:close/>
              </a:path>
              <a:path w="508000" h="277495">
                <a:moveTo>
                  <a:pt x="487937" y="27203"/>
                </a:moveTo>
                <a:lnTo>
                  <a:pt x="414274" y="27203"/>
                </a:lnTo>
                <a:lnTo>
                  <a:pt x="431926" y="60972"/>
                </a:lnTo>
                <a:lnTo>
                  <a:pt x="415068" y="69775"/>
                </a:lnTo>
                <a:lnTo>
                  <a:pt x="432688" y="103568"/>
                </a:lnTo>
                <a:lnTo>
                  <a:pt x="487937" y="27203"/>
                </a:lnTo>
                <a:close/>
              </a:path>
              <a:path w="508000" h="277495">
                <a:moveTo>
                  <a:pt x="414274" y="27203"/>
                </a:moveTo>
                <a:lnTo>
                  <a:pt x="397451" y="35989"/>
                </a:lnTo>
                <a:lnTo>
                  <a:pt x="415068" y="69775"/>
                </a:lnTo>
                <a:lnTo>
                  <a:pt x="431926" y="60972"/>
                </a:lnTo>
                <a:lnTo>
                  <a:pt x="414274" y="27203"/>
                </a:lnTo>
                <a:close/>
              </a:path>
              <a:path w="508000" h="277495">
                <a:moveTo>
                  <a:pt x="507618" y="0"/>
                </a:moveTo>
                <a:lnTo>
                  <a:pt x="379856" y="2247"/>
                </a:lnTo>
                <a:lnTo>
                  <a:pt x="397451" y="35989"/>
                </a:lnTo>
                <a:lnTo>
                  <a:pt x="414274" y="27203"/>
                </a:lnTo>
                <a:lnTo>
                  <a:pt x="487937" y="27203"/>
                </a:lnTo>
                <a:lnTo>
                  <a:pt x="507618" y="0"/>
                </a:lnTo>
                <a:close/>
              </a:path>
            </a:pathLst>
          </a:custGeom>
          <a:solidFill>
            <a:srgbClr val="FF0000"/>
          </a:solidFill>
        </p:spPr>
        <p:txBody>
          <a:bodyPr wrap="square" lIns="0" tIns="0" rIns="0" bIns="0" rtlCol="0"/>
          <a:lstStyle/>
          <a:p>
            <a:endParaRPr/>
          </a:p>
        </p:txBody>
      </p:sp>
      <p:sp>
        <p:nvSpPr>
          <p:cNvPr id="60" name="object 60"/>
          <p:cNvSpPr/>
          <p:nvPr/>
        </p:nvSpPr>
        <p:spPr>
          <a:xfrm>
            <a:off x="6355079" y="5680722"/>
            <a:ext cx="295910" cy="158115"/>
          </a:xfrm>
          <a:custGeom>
            <a:avLst/>
            <a:gdLst/>
            <a:ahLst/>
            <a:cxnLst/>
            <a:rect l="l" t="t" r="r" b="b"/>
            <a:pathLst>
              <a:path w="295909" h="158114">
                <a:moveTo>
                  <a:pt x="184277" y="34278"/>
                </a:moveTo>
                <a:lnTo>
                  <a:pt x="0" y="123698"/>
                </a:lnTo>
                <a:lnTo>
                  <a:pt x="16637" y="157975"/>
                </a:lnTo>
                <a:lnTo>
                  <a:pt x="200914" y="68555"/>
                </a:lnTo>
                <a:lnTo>
                  <a:pt x="184277" y="34278"/>
                </a:lnTo>
                <a:close/>
              </a:path>
              <a:path w="295909" h="158114">
                <a:moveTo>
                  <a:pt x="276617" y="25958"/>
                </a:moveTo>
                <a:lnTo>
                  <a:pt x="201422" y="25958"/>
                </a:lnTo>
                <a:lnTo>
                  <a:pt x="218059" y="60236"/>
                </a:lnTo>
                <a:lnTo>
                  <a:pt x="200914" y="68555"/>
                </a:lnTo>
                <a:lnTo>
                  <a:pt x="217550" y="102831"/>
                </a:lnTo>
                <a:lnTo>
                  <a:pt x="276617" y="25958"/>
                </a:lnTo>
                <a:close/>
              </a:path>
              <a:path w="295909" h="158114">
                <a:moveTo>
                  <a:pt x="201422" y="25958"/>
                </a:moveTo>
                <a:lnTo>
                  <a:pt x="184277" y="34278"/>
                </a:lnTo>
                <a:lnTo>
                  <a:pt x="200914" y="68555"/>
                </a:lnTo>
                <a:lnTo>
                  <a:pt x="218059" y="60236"/>
                </a:lnTo>
                <a:lnTo>
                  <a:pt x="201422" y="25958"/>
                </a:lnTo>
                <a:close/>
              </a:path>
              <a:path w="295909" h="158114">
                <a:moveTo>
                  <a:pt x="167640" y="0"/>
                </a:moveTo>
                <a:lnTo>
                  <a:pt x="184277" y="34278"/>
                </a:lnTo>
                <a:lnTo>
                  <a:pt x="201422" y="25958"/>
                </a:lnTo>
                <a:lnTo>
                  <a:pt x="276617" y="25958"/>
                </a:lnTo>
                <a:lnTo>
                  <a:pt x="295401" y="1511"/>
                </a:lnTo>
                <a:lnTo>
                  <a:pt x="167640" y="0"/>
                </a:lnTo>
                <a:close/>
              </a:path>
            </a:pathLst>
          </a:custGeom>
          <a:solidFill>
            <a:srgbClr val="FF0000"/>
          </a:solidFill>
        </p:spPr>
        <p:txBody>
          <a:bodyPr wrap="square" lIns="0" tIns="0" rIns="0" bIns="0" rtlCol="0"/>
          <a:lstStyle/>
          <a:p>
            <a:endParaRPr/>
          </a:p>
        </p:txBody>
      </p:sp>
      <p:sp>
        <p:nvSpPr>
          <p:cNvPr id="61" name="object 61"/>
          <p:cNvSpPr/>
          <p:nvPr/>
        </p:nvSpPr>
        <p:spPr>
          <a:xfrm>
            <a:off x="6648068" y="5538596"/>
            <a:ext cx="318135" cy="165735"/>
          </a:xfrm>
          <a:custGeom>
            <a:avLst/>
            <a:gdLst/>
            <a:ahLst/>
            <a:cxnLst/>
            <a:rect l="l" t="t" r="r" b="b"/>
            <a:pathLst>
              <a:path w="318134" h="165735">
                <a:moveTo>
                  <a:pt x="206451" y="34497"/>
                </a:moveTo>
                <a:lnTo>
                  <a:pt x="0" y="130809"/>
                </a:lnTo>
                <a:lnTo>
                  <a:pt x="16001" y="165341"/>
                </a:lnTo>
                <a:lnTo>
                  <a:pt x="222534" y="69002"/>
                </a:lnTo>
                <a:lnTo>
                  <a:pt x="206451" y="34497"/>
                </a:lnTo>
                <a:close/>
              </a:path>
              <a:path w="318134" h="165735">
                <a:moveTo>
                  <a:pt x="299880" y="26415"/>
                </a:moveTo>
                <a:lnTo>
                  <a:pt x="223774" y="26415"/>
                </a:lnTo>
                <a:lnTo>
                  <a:pt x="239775" y="60959"/>
                </a:lnTo>
                <a:lnTo>
                  <a:pt x="222534" y="69002"/>
                </a:lnTo>
                <a:lnTo>
                  <a:pt x="238632" y="103543"/>
                </a:lnTo>
                <a:lnTo>
                  <a:pt x="299880" y="26415"/>
                </a:lnTo>
                <a:close/>
              </a:path>
              <a:path w="318134" h="165735">
                <a:moveTo>
                  <a:pt x="223774" y="26415"/>
                </a:moveTo>
                <a:lnTo>
                  <a:pt x="206451" y="34497"/>
                </a:lnTo>
                <a:lnTo>
                  <a:pt x="222534" y="69002"/>
                </a:lnTo>
                <a:lnTo>
                  <a:pt x="239775" y="60959"/>
                </a:lnTo>
                <a:lnTo>
                  <a:pt x="223774" y="26415"/>
                </a:lnTo>
                <a:close/>
              </a:path>
              <a:path w="318134" h="165735">
                <a:moveTo>
                  <a:pt x="190373" y="0"/>
                </a:moveTo>
                <a:lnTo>
                  <a:pt x="206451" y="34497"/>
                </a:lnTo>
                <a:lnTo>
                  <a:pt x="223774" y="26415"/>
                </a:lnTo>
                <a:lnTo>
                  <a:pt x="299880" y="26415"/>
                </a:lnTo>
                <a:lnTo>
                  <a:pt x="318134" y="3428"/>
                </a:lnTo>
                <a:lnTo>
                  <a:pt x="190373" y="0"/>
                </a:lnTo>
                <a:close/>
              </a:path>
            </a:pathLst>
          </a:custGeom>
          <a:solidFill>
            <a:srgbClr val="FF0000"/>
          </a:solidFill>
        </p:spPr>
        <p:txBody>
          <a:bodyPr wrap="square" lIns="0" tIns="0" rIns="0" bIns="0" rtlCol="0"/>
          <a:lstStyle/>
          <a:p>
            <a:endParaRPr/>
          </a:p>
        </p:txBody>
      </p:sp>
      <p:sp>
        <p:nvSpPr>
          <p:cNvPr id="62" name="object 62"/>
          <p:cNvSpPr/>
          <p:nvPr/>
        </p:nvSpPr>
        <p:spPr>
          <a:xfrm>
            <a:off x="3656584" y="5615178"/>
            <a:ext cx="198120" cy="434340"/>
          </a:xfrm>
          <a:custGeom>
            <a:avLst/>
            <a:gdLst/>
            <a:ahLst/>
            <a:cxnLst/>
            <a:rect l="l" t="t" r="r" b="b"/>
            <a:pathLst>
              <a:path w="198120" h="434339">
                <a:moveTo>
                  <a:pt x="70776" y="99218"/>
                </a:moveTo>
                <a:lnTo>
                  <a:pt x="35346" y="113284"/>
                </a:lnTo>
                <a:lnTo>
                  <a:pt x="162560" y="434073"/>
                </a:lnTo>
                <a:lnTo>
                  <a:pt x="197992" y="420027"/>
                </a:lnTo>
                <a:lnTo>
                  <a:pt x="70776" y="99218"/>
                </a:lnTo>
                <a:close/>
              </a:path>
              <a:path w="198120" h="434339">
                <a:moveTo>
                  <a:pt x="10921" y="0"/>
                </a:moveTo>
                <a:lnTo>
                  <a:pt x="0" y="127317"/>
                </a:lnTo>
                <a:lnTo>
                  <a:pt x="35346" y="113284"/>
                </a:lnTo>
                <a:lnTo>
                  <a:pt x="28320" y="95567"/>
                </a:lnTo>
                <a:lnTo>
                  <a:pt x="63753" y="81508"/>
                </a:lnTo>
                <a:lnTo>
                  <a:pt x="102081" y="81508"/>
                </a:lnTo>
                <a:lnTo>
                  <a:pt x="10921" y="0"/>
                </a:lnTo>
                <a:close/>
              </a:path>
              <a:path w="198120" h="434339">
                <a:moveTo>
                  <a:pt x="63753" y="81508"/>
                </a:moveTo>
                <a:lnTo>
                  <a:pt x="28320" y="95567"/>
                </a:lnTo>
                <a:lnTo>
                  <a:pt x="35346" y="113284"/>
                </a:lnTo>
                <a:lnTo>
                  <a:pt x="70776" y="99218"/>
                </a:lnTo>
                <a:lnTo>
                  <a:pt x="63753" y="81508"/>
                </a:lnTo>
                <a:close/>
              </a:path>
              <a:path w="198120" h="434339">
                <a:moveTo>
                  <a:pt x="102081" y="81508"/>
                </a:moveTo>
                <a:lnTo>
                  <a:pt x="63753" y="81508"/>
                </a:lnTo>
                <a:lnTo>
                  <a:pt x="70776" y="99218"/>
                </a:lnTo>
                <a:lnTo>
                  <a:pt x="106171" y="85166"/>
                </a:lnTo>
                <a:lnTo>
                  <a:pt x="102081" y="81508"/>
                </a:lnTo>
                <a:close/>
              </a:path>
            </a:pathLst>
          </a:custGeom>
          <a:solidFill>
            <a:srgbClr val="FF0000"/>
          </a:solidFill>
        </p:spPr>
        <p:txBody>
          <a:bodyPr wrap="square" lIns="0" tIns="0" rIns="0" bIns="0" rtlCol="0"/>
          <a:lstStyle/>
          <a:p>
            <a:endParaRPr/>
          </a:p>
        </p:txBody>
      </p:sp>
      <p:sp>
        <p:nvSpPr>
          <p:cNvPr id="63" name="object 63"/>
          <p:cNvSpPr/>
          <p:nvPr/>
        </p:nvSpPr>
        <p:spPr>
          <a:xfrm>
            <a:off x="3498341" y="5299709"/>
            <a:ext cx="194310" cy="340995"/>
          </a:xfrm>
          <a:custGeom>
            <a:avLst/>
            <a:gdLst/>
            <a:ahLst/>
            <a:cxnLst/>
            <a:rect l="l" t="t" r="r" b="b"/>
            <a:pathLst>
              <a:path w="194310" h="340995">
                <a:moveTo>
                  <a:pt x="70583" y="91901"/>
                </a:moveTo>
                <a:lnTo>
                  <a:pt x="37053" y="109806"/>
                </a:lnTo>
                <a:lnTo>
                  <a:pt x="160400" y="340994"/>
                </a:lnTo>
                <a:lnTo>
                  <a:pt x="193929" y="323062"/>
                </a:lnTo>
                <a:lnTo>
                  <a:pt x="70583" y="91901"/>
                </a:lnTo>
                <a:close/>
              </a:path>
              <a:path w="194310" h="340995">
                <a:moveTo>
                  <a:pt x="0" y="0"/>
                </a:moveTo>
                <a:lnTo>
                  <a:pt x="3429" y="127761"/>
                </a:lnTo>
                <a:lnTo>
                  <a:pt x="37053" y="109806"/>
                </a:lnTo>
                <a:lnTo>
                  <a:pt x="28067" y="92963"/>
                </a:lnTo>
                <a:lnTo>
                  <a:pt x="61595" y="75056"/>
                </a:lnTo>
                <a:lnTo>
                  <a:pt x="102126" y="75056"/>
                </a:lnTo>
                <a:lnTo>
                  <a:pt x="104267" y="73913"/>
                </a:lnTo>
                <a:lnTo>
                  <a:pt x="0" y="0"/>
                </a:lnTo>
                <a:close/>
              </a:path>
              <a:path w="194310" h="340995">
                <a:moveTo>
                  <a:pt x="61595" y="75056"/>
                </a:moveTo>
                <a:lnTo>
                  <a:pt x="28067" y="92963"/>
                </a:lnTo>
                <a:lnTo>
                  <a:pt x="37053" y="109806"/>
                </a:lnTo>
                <a:lnTo>
                  <a:pt x="70583" y="91901"/>
                </a:lnTo>
                <a:lnTo>
                  <a:pt x="61595" y="75056"/>
                </a:lnTo>
                <a:close/>
              </a:path>
              <a:path w="194310" h="340995">
                <a:moveTo>
                  <a:pt x="102126" y="75056"/>
                </a:moveTo>
                <a:lnTo>
                  <a:pt x="61595" y="75056"/>
                </a:lnTo>
                <a:lnTo>
                  <a:pt x="70583" y="91901"/>
                </a:lnTo>
                <a:lnTo>
                  <a:pt x="102126" y="75056"/>
                </a:lnTo>
                <a:close/>
              </a:path>
            </a:pathLst>
          </a:custGeom>
          <a:solidFill>
            <a:srgbClr val="FF0000"/>
          </a:solidFill>
        </p:spPr>
        <p:txBody>
          <a:bodyPr wrap="square" lIns="0" tIns="0" rIns="0" bIns="0" rtlCol="0"/>
          <a:lstStyle/>
          <a:p>
            <a:endParaRPr/>
          </a:p>
        </p:txBody>
      </p:sp>
      <p:sp>
        <p:nvSpPr>
          <p:cNvPr id="64" name="object 64"/>
          <p:cNvSpPr/>
          <p:nvPr/>
        </p:nvSpPr>
        <p:spPr>
          <a:xfrm>
            <a:off x="3338321" y="5231129"/>
            <a:ext cx="215900" cy="127000"/>
          </a:xfrm>
          <a:custGeom>
            <a:avLst/>
            <a:gdLst/>
            <a:ahLst/>
            <a:cxnLst/>
            <a:rect l="l" t="t" r="r" b="b"/>
            <a:pathLst>
              <a:path w="215900" h="127000">
                <a:moveTo>
                  <a:pt x="109841" y="36939"/>
                </a:moveTo>
                <a:lnTo>
                  <a:pt x="91917" y="70584"/>
                </a:lnTo>
                <a:lnTo>
                  <a:pt x="197485" y="126873"/>
                </a:lnTo>
                <a:lnTo>
                  <a:pt x="215391" y="93218"/>
                </a:lnTo>
                <a:lnTo>
                  <a:pt x="109841" y="36939"/>
                </a:lnTo>
                <a:close/>
              </a:path>
              <a:path w="215900" h="127000">
                <a:moveTo>
                  <a:pt x="0" y="0"/>
                </a:moveTo>
                <a:lnTo>
                  <a:pt x="74040" y="104140"/>
                </a:lnTo>
                <a:lnTo>
                  <a:pt x="91917" y="70584"/>
                </a:lnTo>
                <a:lnTo>
                  <a:pt x="75056" y="61595"/>
                </a:lnTo>
                <a:lnTo>
                  <a:pt x="92963" y="27940"/>
                </a:lnTo>
                <a:lnTo>
                  <a:pt x="114636" y="27940"/>
                </a:lnTo>
                <a:lnTo>
                  <a:pt x="127762" y="3302"/>
                </a:lnTo>
                <a:lnTo>
                  <a:pt x="0" y="0"/>
                </a:lnTo>
                <a:close/>
              </a:path>
              <a:path w="215900" h="127000">
                <a:moveTo>
                  <a:pt x="92963" y="27940"/>
                </a:moveTo>
                <a:lnTo>
                  <a:pt x="75056" y="61595"/>
                </a:lnTo>
                <a:lnTo>
                  <a:pt x="91917" y="70584"/>
                </a:lnTo>
                <a:lnTo>
                  <a:pt x="109841" y="36939"/>
                </a:lnTo>
                <a:lnTo>
                  <a:pt x="92963" y="27940"/>
                </a:lnTo>
                <a:close/>
              </a:path>
              <a:path w="215900" h="127000">
                <a:moveTo>
                  <a:pt x="114636" y="27940"/>
                </a:moveTo>
                <a:lnTo>
                  <a:pt x="92963" y="27940"/>
                </a:lnTo>
                <a:lnTo>
                  <a:pt x="109841" y="36939"/>
                </a:lnTo>
                <a:lnTo>
                  <a:pt x="114636" y="27940"/>
                </a:lnTo>
                <a:close/>
              </a:path>
            </a:pathLst>
          </a:custGeom>
          <a:solidFill>
            <a:srgbClr val="FF0000"/>
          </a:solidFill>
        </p:spPr>
        <p:txBody>
          <a:bodyPr wrap="square" lIns="0" tIns="0" rIns="0" bIns="0" rtlCol="0"/>
          <a:lstStyle/>
          <a:p>
            <a:endParaRPr/>
          </a:p>
        </p:txBody>
      </p:sp>
      <p:sp>
        <p:nvSpPr>
          <p:cNvPr id="65" name="object 65"/>
          <p:cNvSpPr/>
          <p:nvPr/>
        </p:nvSpPr>
        <p:spPr>
          <a:xfrm>
            <a:off x="3123438" y="5194808"/>
            <a:ext cx="200660" cy="114300"/>
          </a:xfrm>
          <a:custGeom>
            <a:avLst/>
            <a:gdLst/>
            <a:ahLst/>
            <a:cxnLst/>
            <a:rect l="l" t="t" r="r" b="b"/>
            <a:pathLst>
              <a:path w="200660" h="114300">
                <a:moveTo>
                  <a:pt x="113664" y="0"/>
                </a:moveTo>
                <a:lnTo>
                  <a:pt x="0" y="58420"/>
                </a:lnTo>
                <a:lnTo>
                  <a:pt x="114935" y="114300"/>
                </a:lnTo>
                <a:lnTo>
                  <a:pt x="114513" y="76327"/>
                </a:lnTo>
                <a:lnTo>
                  <a:pt x="95504" y="76327"/>
                </a:lnTo>
                <a:lnTo>
                  <a:pt x="94995" y="38227"/>
                </a:lnTo>
                <a:lnTo>
                  <a:pt x="114087" y="38019"/>
                </a:lnTo>
                <a:lnTo>
                  <a:pt x="113664" y="0"/>
                </a:lnTo>
                <a:close/>
              </a:path>
              <a:path w="200660" h="114300">
                <a:moveTo>
                  <a:pt x="114087" y="38019"/>
                </a:moveTo>
                <a:lnTo>
                  <a:pt x="94995" y="38227"/>
                </a:lnTo>
                <a:lnTo>
                  <a:pt x="95504" y="76327"/>
                </a:lnTo>
                <a:lnTo>
                  <a:pt x="114510" y="76120"/>
                </a:lnTo>
                <a:lnTo>
                  <a:pt x="114087" y="38019"/>
                </a:lnTo>
                <a:close/>
              </a:path>
              <a:path w="200660" h="114300">
                <a:moveTo>
                  <a:pt x="114510" y="76120"/>
                </a:moveTo>
                <a:lnTo>
                  <a:pt x="95504" y="76327"/>
                </a:lnTo>
                <a:lnTo>
                  <a:pt x="114513" y="76327"/>
                </a:lnTo>
                <a:lnTo>
                  <a:pt x="114510" y="76120"/>
                </a:lnTo>
                <a:close/>
              </a:path>
              <a:path w="200660" h="114300">
                <a:moveTo>
                  <a:pt x="200025" y="37084"/>
                </a:moveTo>
                <a:lnTo>
                  <a:pt x="114087" y="38019"/>
                </a:lnTo>
                <a:lnTo>
                  <a:pt x="114510" y="76120"/>
                </a:lnTo>
                <a:lnTo>
                  <a:pt x="200533" y="75184"/>
                </a:lnTo>
                <a:lnTo>
                  <a:pt x="200025" y="37084"/>
                </a:lnTo>
                <a:close/>
              </a:path>
            </a:pathLst>
          </a:custGeom>
          <a:solidFill>
            <a:srgbClr val="FF0000"/>
          </a:solidFill>
        </p:spPr>
        <p:txBody>
          <a:bodyPr wrap="square" lIns="0" tIns="0" rIns="0" bIns="0" rtlCol="0"/>
          <a:lstStyle/>
          <a:p>
            <a:endParaRPr/>
          </a:p>
        </p:txBody>
      </p:sp>
      <p:sp>
        <p:nvSpPr>
          <p:cNvPr id="66" name="object 66"/>
          <p:cNvSpPr/>
          <p:nvPr/>
        </p:nvSpPr>
        <p:spPr>
          <a:xfrm>
            <a:off x="2931414" y="5214620"/>
            <a:ext cx="200660" cy="114300"/>
          </a:xfrm>
          <a:custGeom>
            <a:avLst/>
            <a:gdLst/>
            <a:ahLst/>
            <a:cxnLst/>
            <a:rect l="l" t="t" r="r" b="b"/>
            <a:pathLst>
              <a:path w="200660" h="114300">
                <a:moveTo>
                  <a:pt x="113665" y="0"/>
                </a:moveTo>
                <a:lnTo>
                  <a:pt x="0" y="58419"/>
                </a:lnTo>
                <a:lnTo>
                  <a:pt x="114935" y="114299"/>
                </a:lnTo>
                <a:lnTo>
                  <a:pt x="114513" y="76326"/>
                </a:lnTo>
                <a:lnTo>
                  <a:pt x="95504" y="76326"/>
                </a:lnTo>
                <a:lnTo>
                  <a:pt x="94996" y="38226"/>
                </a:lnTo>
                <a:lnTo>
                  <a:pt x="114087" y="38019"/>
                </a:lnTo>
                <a:lnTo>
                  <a:pt x="113665" y="0"/>
                </a:lnTo>
                <a:close/>
              </a:path>
              <a:path w="200660" h="114300">
                <a:moveTo>
                  <a:pt x="114087" y="38019"/>
                </a:moveTo>
                <a:lnTo>
                  <a:pt x="94996" y="38226"/>
                </a:lnTo>
                <a:lnTo>
                  <a:pt x="95504" y="76326"/>
                </a:lnTo>
                <a:lnTo>
                  <a:pt x="114510" y="76120"/>
                </a:lnTo>
                <a:lnTo>
                  <a:pt x="114087" y="38019"/>
                </a:lnTo>
                <a:close/>
              </a:path>
              <a:path w="200660" h="114300">
                <a:moveTo>
                  <a:pt x="114510" y="76120"/>
                </a:moveTo>
                <a:lnTo>
                  <a:pt x="95504" y="76326"/>
                </a:lnTo>
                <a:lnTo>
                  <a:pt x="114513" y="76326"/>
                </a:lnTo>
                <a:lnTo>
                  <a:pt x="114510" y="76120"/>
                </a:lnTo>
                <a:close/>
              </a:path>
              <a:path w="200660" h="114300">
                <a:moveTo>
                  <a:pt x="200025" y="37083"/>
                </a:moveTo>
                <a:lnTo>
                  <a:pt x="114087" y="38019"/>
                </a:lnTo>
                <a:lnTo>
                  <a:pt x="114510" y="76120"/>
                </a:lnTo>
                <a:lnTo>
                  <a:pt x="200533" y="75183"/>
                </a:lnTo>
                <a:lnTo>
                  <a:pt x="200025" y="37083"/>
                </a:lnTo>
                <a:close/>
              </a:path>
            </a:pathLst>
          </a:custGeom>
          <a:solidFill>
            <a:srgbClr val="FF0000"/>
          </a:solidFill>
        </p:spPr>
        <p:txBody>
          <a:bodyPr wrap="square" lIns="0" tIns="0" rIns="0" bIns="0" rtlCol="0"/>
          <a:lstStyle/>
          <a:p>
            <a:endParaRPr/>
          </a:p>
        </p:txBody>
      </p:sp>
      <p:sp>
        <p:nvSpPr>
          <p:cNvPr id="67" name="object 67"/>
          <p:cNvSpPr/>
          <p:nvPr/>
        </p:nvSpPr>
        <p:spPr>
          <a:xfrm>
            <a:off x="5271515" y="463283"/>
            <a:ext cx="3278124" cy="943368"/>
          </a:xfrm>
          <a:prstGeom prst="rect">
            <a:avLst/>
          </a:prstGeom>
          <a:blipFill>
            <a:blip r:embed="rId6" cstate="print"/>
            <a:stretch>
              <a:fillRect/>
            </a:stretch>
          </a:blipFill>
        </p:spPr>
        <p:txBody>
          <a:bodyPr wrap="square" lIns="0" tIns="0" rIns="0" bIns="0" rtlCol="0"/>
          <a:lstStyle/>
          <a:p>
            <a:endParaRPr/>
          </a:p>
        </p:txBody>
      </p:sp>
      <p:sp>
        <p:nvSpPr>
          <p:cNvPr id="68" name="object 68"/>
          <p:cNvSpPr/>
          <p:nvPr/>
        </p:nvSpPr>
        <p:spPr>
          <a:xfrm>
            <a:off x="5213603" y="416051"/>
            <a:ext cx="3462528" cy="1120139"/>
          </a:xfrm>
          <a:prstGeom prst="rect">
            <a:avLst/>
          </a:prstGeom>
          <a:blipFill>
            <a:blip r:embed="rId7" cstate="print"/>
            <a:stretch>
              <a:fillRect/>
            </a:stretch>
          </a:blipFill>
        </p:spPr>
        <p:txBody>
          <a:bodyPr wrap="square" lIns="0" tIns="0" rIns="0" bIns="0" rtlCol="0"/>
          <a:lstStyle/>
          <a:p>
            <a:endParaRPr/>
          </a:p>
        </p:txBody>
      </p:sp>
      <p:sp>
        <p:nvSpPr>
          <p:cNvPr id="69" name="object 69"/>
          <p:cNvSpPr/>
          <p:nvPr/>
        </p:nvSpPr>
        <p:spPr>
          <a:xfrm>
            <a:off x="5330952" y="502919"/>
            <a:ext cx="3163824" cy="830579"/>
          </a:xfrm>
          <a:prstGeom prst="rect">
            <a:avLst/>
          </a:prstGeom>
          <a:blipFill>
            <a:blip r:embed="rId8" cstate="print"/>
            <a:stretch>
              <a:fillRect/>
            </a:stretch>
          </a:blipFill>
        </p:spPr>
        <p:txBody>
          <a:bodyPr wrap="square" lIns="0" tIns="0" rIns="0" bIns="0" rtlCol="0"/>
          <a:lstStyle/>
          <a:p>
            <a:endParaRPr/>
          </a:p>
        </p:txBody>
      </p:sp>
      <p:sp>
        <p:nvSpPr>
          <p:cNvPr id="70" name="object 70"/>
          <p:cNvSpPr txBox="1"/>
          <p:nvPr/>
        </p:nvSpPr>
        <p:spPr>
          <a:xfrm>
            <a:off x="5443473" y="529082"/>
            <a:ext cx="2939415" cy="759460"/>
          </a:xfrm>
          <a:prstGeom prst="rect">
            <a:avLst/>
          </a:prstGeom>
        </p:spPr>
        <p:txBody>
          <a:bodyPr vert="horz" wrap="square" lIns="0" tIns="0" rIns="0" bIns="0" rtlCol="0">
            <a:spAutoFit/>
          </a:bodyPr>
          <a:lstStyle/>
          <a:p>
            <a:pPr marL="117475" marR="5080" indent="-105410">
              <a:lnSpc>
                <a:spcPct val="100000"/>
              </a:lnSpc>
            </a:pPr>
            <a:r>
              <a:rPr sz="2400" spc="-114" dirty="0">
                <a:solidFill>
                  <a:srgbClr val="FFFFFF"/>
                </a:solidFill>
                <a:latin typeface="Arial"/>
                <a:cs typeface="Arial"/>
              </a:rPr>
              <a:t>Make </a:t>
            </a:r>
            <a:r>
              <a:rPr sz="2400" spc="-30" dirty="0">
                <a:solidFill>
                  <a:srgbClr val="FFFFFF"/>
                </a:solidFill>
                <a:latin typeface="Arial"/>
                <a:cs typeface="Arial"/>
              </a:rPr>
              <a:t>different</a:t>
            </a:r>
            <a:r>
              <a:rPr sz="2400" spc="-185" dirty="0">
                <a:solidFill>
                  <a:srgbClr val="FFFFFF"/>
                </a:solidFill>
                <a:latin typeface="Arial"/>
                <a:cs typeface="Arial"/>
              </a:rPr>
              <a:t> </a:t>
            </a:r>
            <a:r>
              <a:rPr sz="2400" spc="-90" dirty="0">
                <a:solidFill>
                  <a:srgbClr val="FFFFFF"/>
                </a:solidFill>
                <a:latin typeface="Arial"/>
                <a:cs typeface="Arial"/>
              </a:rPr>
              <a:t>features  </a:t>
            </a:r>
            <a:r>
              <a:rPr sz="2400" spc="-150" dirty="0">
                <a:solidFill>
                  <a:srgbClr val="FFFFFF"/>
                </a:solidFill>
                <a:latin typeface="Arial"/>
                <a:cs typeface="Arial"/>
              </a:rPr>
              <a:t>have </a:t>
            </a:r>
            <a:r>
              <a:rPr sz="2400" spc="-30" dirty="0">
                <a:solidFill>
                  <a:srgbClr val="FFFFFF"/>
                </a:solidFill>
                <a:latin typeface="Arial"/>
                <a:cs typeface="Arial"/>
              </a:rPr>
              <a:t>the </a:t>
            </a:r>
            <a:r>
              <a:rPr sz="2400" spc="-175" dirty="0">
                <a:solidFill>
                  <a:srgbClr val="FFFFFF"/>
                </a:solidFill>
                <a:latin typeface="Arial"/>
                <a:cs typeface="Arial"/>
              </a:rPr>
              <a:t>same</a:t>
            </a:r>
            <a:r>
              <a:rPr sz="2400" spc="-254" dirty="0">
                <a:solidFill>
                  <a:srgbClr val="FFFFFF"/>
                </a:solidFill>
                <a:latin typeface="Arial"/>
                <a:cs typeface="Arial"/>
              </a:rPr>
              <a:t> </a:t>
            </a:r>
            <a:r>
              <a:rPr sz="2400" spc="-130" dirty="0">
                <a:solidFill>
                  <a:srgbClr val="FFFFFF"/>
                </a:solidFill>
                <a:latin typeface="Arial"/>
                <a:cs typeface="Arial"/>
              </a:rPr>
              <a:t>scaling</a:t>
            </a:r>
            <a:endParaRPr sz="2400">
              <a:latin typeface="Arial"/>
              <a:cs typeface="Arial"/>
            </a:endParaRPr>
          </a:p>
        </p:txBody>
      </p:sp>
    </p:spTree>
    <p:extLst>
      <p:ext uri="{BB962C8B-B14F-4D97-AF65-F5344CB8AC3E}">
        <p14:creationId xmlns:p14="http://schemas.microsoft.com/office/powerpoint/2010/main" val="195775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bject 82"/>
          <p:cNvSpPr txBox="1"/>
          <p:nvPr/>
        </p:nvSpPr>
        <p:spPr>
          <a:xfrm>
            <a:off x="1269238" y="5895136"/>
            <a:ext cx="6314440" cy="760095"/>
          </a:xfrm>
          <a:prstGeom prst="rect">
            <a:avLst/>
          </a:prstGeom>
        </p:spPr>
        <p:txBody>
          <a:bodyPr vert="horz" wrap="square" lIns="0" tIns="0" rIns="0" bIns="0" rtlCol="0">
            <a:spAutoFit/>
          </a:bodyPr>
          <a:lstStyle/>
          <a:p>
            <a:pPr marL="12700">
              <a:lnSpc>
                <a:spcPct val="100000"/>
              </a:lnSpc>
            </a:pPr>
            <a:r>
              <a:rPr sz="2400" spc="-70" dirty="0">
                <a:latin typeface="Arial"/>
                <a:cs typeface="Arial"/>
              </a:rPr>
              <a:t>In </a:t>
            </a:r>
            <a:r>
              <a:rPr sz="2400" spc="-105" dirty="0">
                <a:latin typeface="Arial"/>
                <a:cs typeface="Arial"/>
              </a:rPr>
              <a:t>general, </a:t>
            </a:r>
            <a:r>
              <a:rPr sz="2400" spc="-70" dirty="0">
                <a:latin typeface="Arial"/>
                <a:cs typeface="Arial"/>
              </a:rPr>
              <a:t>gradient </a:t>
            </a:r>
            <a:r>
              <a:rPr sz="2400" spc="-114" dirty="0">
                <a:latin typeface="Arial"/>
                <a:cs typeface="Arial"/>
              </a:rPr>
              <a:t>descent </a:t>
            </a:r>
            <a:r>
              <a:rPr sz="2400" spc="-150" dirty="0">
                <a:latin typeface="Arial"/>
                <a:cs typeface="Arial"/>
              </a:rPr>
              <a:t>converges </a:t>
            </a:r>
            <a:r>
              <a:rPr sz="2400" spc="-105" dirty="0">
                <a:latin typeface="Arial"/>
                <a:cs typeface="Arial"/>
              </a:rPr>
              <a:t>much</a:t>
            </a:r>
            <a:r>
              <a:rPr sz="2400" spc="-280" dirty="0">
                <a:latin typeface="Arial"/>
                <a:cs typeface="Arial"/>
              </a:rPr>
              <a:t> </a:t>
            </a:r>
            <a:r>
              <a:rPr sz="2400" spc="-75" dirty="0">
                <a:latin typeface="Arial"/>
                <a:cs typeface="Arial"/>
              </a:rPr>
              <a:t>faster</a:t>
            </a:r>
            <a:endParaRPr sz="2400">
              <a:latin typeface="Arial"/>
              <a:cs typeface="Arial"/>
            </a:endParaRPr>
          </a:p>
          <a:p>
            <a:pPr marL="12700">
              <a:lnSpc>
                <a:spcPct val="100000"/>
              </a:lnSpc>
            </a:pPr>
            <a:r>
              <a:rPr sz="2400" spc="15" dirty="0">
                <a:latin typeface="Arial"/>
                <a:cs typeface="Arial"/>
              </a:rPr>
              <a:t>with</a:t>
            </a:r>
            <a:r>
              <a:rPr sz="2400" spc="-490" dirty="0">
                <a:latin typeface="Arial"/>
                <a:cs typeface="Arial"/>
              </a:rPr>
              <a:t> </a:t>
            </a:r>
            <a:r>
              <a:rPr sz="2400" spc="-60" dirty="0">
                <a:latin typeface="Arial"/>
                <a:cs typeface="Arial"/>
              </a:rPr>
              <a:t>feature </a:t>
            </a:r>
            <a:r>
              <a:rPr sz="2400" spc="-130" dirty="0">
                <a:latin typeface="Arial"/>
                <a:cs typeface="Arial"/>
              </a:rPr>
              <a:t>scaling </a:t>
            </a:r>
            <a:r>
              <a:rPr sz="2400" spc="-50" dirty="0">
                <a:latin typeface="Arial"/>
                <a:cs typeface="Arial"/>
              </a:rPr>
              <a:t>than </a:t>
            </a:r>
            <a:r>
              <a:rPr sz="2400" spc="5" dirty="0">
                <a:latin typeface="Arial"/>
                <a:cs typeface="Arial"/>
              </a:rPr>
              <a:t>without </a:t>
            </a:r>
            <a:r>
              <a:rPr sz="2400" spc="30" dirty="0">
                <a:latin typeface="Arial"/>
                <a:cs typeface="Arial"/>
              </a:rPr>
              <a:t>it.</a:t>
            </a:r>
            <a:endParaRPr sz="2400">
              <a:latin typeface="Arial"/>
              <a:cs typeface="Arial"/>
            </a:endParaRPr>
          </a:p>
        </p:txBody>
      </p:sp>
      <p:pic>
        <p:nvPicPr>
          <p:cNvPr id="83" name="Picture 82"/>
          <p:cNvPicPr>
            <a:picLocks noChangeAspect="1"/>
          </p:cNvPicPr>
          <p:nvPr/>
        </p:nvPicPr>
        <p:blipFill>
          <a:blip r:embed="rId2"/>
          <a:stretch>
            <a:fillRect/>
          </a:stretch>
        </p:blipFill>
        <p:spPr>
          <a:xfrm>
            <a:off x="533400" y="1559135"/>
            <a:ext cx="8305800" cy="4323301"/>
          </a:xfrm>
          <a:prstGeom prst="rect">
            <a:avLst/>
          </a:prstGeom>
        </p:spPr>
      </p:pic>
      <p:sp>
        <p:nvSpPr>
          <p:cNvPr id="6" name="object 2"/>
          <p:cNvSpPr txBox="1">
            <a:spLocks noGrp="1"/>
          </p:cNvSpPr>
          <p:nvPr>
            <p:ph type="title"/>
          </p:nvPr>
        </p:nvSpPr>
        <p:spPr>
          <a:xfrm>
            <a:off x="707542" y="640552"/>
            <a:ext cx="4115982" cy="677108"/>
          </a:xfrm>
          <a:prstGeom prst="rect">
            <a:avLst/>
          </a:prstGeom>
        </p:spPr>
        <p:txBody>
          <a:bodyPr vert="horz" wrap="square" lIns="0" tIns="0" rIns="0" bIns="0" rtlCol="0">
            <a:spAutoFit/>
          </a:bodyPr>
          <a:lstStyle/>
          <a:p>
            <a:pPr marL="12700">
              <a:lnSpc>
                <a:spcPct val="100000"/>
              </a:lnSpc>
            </a:pPr>
            <a:r>
              <a:rPr sz="4400" b="1" i="0" u="none" spc="-235" dirty="0">
                <a:solidFill>
                  <a:srgbClr val="0000FF"/>
                </a:solidFill>
                <a:latin typeface="Arial"/>
                <a:cs typeface="Arial"/>
              </a:rPr>
              <a:t>Feature</a:t>
            </a:r>
            <a:r>
              <a:rPr sz="4400" b="1" i="0" u="none" spc="-300" dirty="0">
                <a:solidFill>
                  <a:srgbClr val="0000FF"/>
                </a:solidFill>
                <a:latin typeface="Arial"/>
                <a:cs typeface="Arial"/>
              </a:rPr>
              <a:t> </a:t>
            </a:r>
            <a:r>
              <a:rPr sz="4400" b="1" i="0" u="none" spc="-325" dirty="0">
                <a:solidFill>
                  <a:srgbClr val="0000FF"/>
                </a:solidFill>
                <a:latin typeface="Arial"/>
                <a:cs typeface="Arial"/>
              </a:rPr>
              <a:t>Scaling</a:t>
            </a:r>
            <a:endParaRPr sz="4400" b="1" dirty="0">
              <a:solidFill>
                <a:srgbClr val="0000FF"/>
              </a:solidFill>
              <a:latin typeface="Arial"/>
              <a:cs typeface="Arial"/>
            </a:endParaRPr>
          </a:p>
        </p:txBody>
      </p:sp>
    </p:spTree>
    <p:extLst>
      <p:ext uri="{BB962C8B-B14F-4D97-AF65-F5344CB8AC3E}">
        <p14:creationId xmlns:p14="http://schemas.microsoft.com/office/powerpoint/2010/main" val="4495787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19915"/>
            <a:ext cx="6988658" cy="677108"/>
          </a:xfrm>
          <a:prstGeom prst="rect">
            <a:avLst/>
          </a:prstGeom>
        </p:spPr>
        <p:txBody>
          <a:bodyPr vert="horz" wrap="square" lIns="0" tIns="0" rIns="0" bIns="0" rtlCol="0">
            <a:spAutoFit/>
          </a:bodyPr>
          <a:lstStyle/>
          <a:p>
            <a:pPr marL="12700">
              <a:lnSpc>
                <a:spcPct val="100000"/>
              </a:lnSpc>
            </a:pPr>
            <a:r>
              <a:rPr sz="4400" b="1" i="0" u="none" spc="-250" dirty="0">
                <a:solidFill>
                  <a:srgbClr val="0000FF"/>
                </a:solidFill>
                <a:latin typeface="Arial"/>
                <a:cs typeface="Arial"/>
              </a:rPr>
              <a:t>How </a:t>
            </a:r>
            <a:r>
              <a:rPr sz="4400" b="1" i="0" u="none" spc="-125" dirty="0">
                <a:solidFill>
                  <a:srgbClr val="0000FF"/>
                </a:solidFill>
                <a:latin typeface="Arial"/>
                <a:cs typeface="Arial"/>
              </a:rPr>
              <a:t>about </a:t>
            </a:r>
            <a:r>
              <a:rPr sz="4400" b="1" i="0" u="none" spc="-204" dirty="0">
                <a:solidFill>
                  <a:srgbClr val="0000FF"/>
                </a:solidFill>
                <a:latin typeface="Arial"/>
                <a:cs typeface="Arial"/>
              </a:rPr>
              <a:t>Hidden</a:t>
            </a:r>
            <a:r>
              <a:rPr sz="4400" b="1" i="0" u="none" spc="-370" dirty="0">
                <a:solidFill>
                  <a:srgbClr val="0000FF"/>
                </a:solidFill>
                <a:latin typeface="Arial"/>
                <a:cs typeface="Arial"/>
              </a:rPr>
              <a:t> </a:t>
            </a:r>
            <a:r>
              <a:rPr sz="4400" b="1" i="0" u="none" spc="-335" dirty="0">
                <a:solidFill>
                  <a:srgbClr val="0000FF"/>
                </a:solidFill>
                <a:latin typeface="Arial"/>
                <a:cs typeface="Arial"/>
              </a:rPr>
              <a:t>Layer?</a:t>
            </a:r>
            <a:endParaRPr sz="4400" b="1" dirty="0">
              <a:solidFill>
                <a:srgbClr val="0000FF"/>
              </a:solidFill>
              <a:latin typeface="Arial"/>
              <a:cs typeface="Arial"/>
            </a:endParaRPr>
          </a:p>
        </p:txBody>
      </p:sp>
      <p:pic>
        <p:nvPicPr>
          <p:cNvPr id="38" name="Picture 37"/>
          <p:cNvPicPr>
            <a:picLocks noChangeAspect="1"/>
          </p:cNvPicPr>
          <p:nvPr/>
        </p:nvPicPr>
        <p:blipFill>
          <a:blip r:embed="rId2"/>
          <a:stretch>
            <a:fillRect/>
          </a:stretch>
        </p:blipFill>
        <p:spPr>
          <a:xfrm>
            <a:off x="25400" y="1524000"/>
            <a:ext cx="9144000" cy="5199529"/>
          </a:xfrm>
          <a:prstGeom prst="rect">
            <a:avLst/>
          </a:prstGeom>
        </p:spPr>
      </p:pic>
    </p:spTree>
    <p:extLst>
      <p:ext uri="{BB962C8B-B14F-4D97-AF65-F5344CB8AC3E}">
        <p14:creationId xmlns:p14="http://schemas.microsoft.com/office/powerpoint/2010/main" val="1221807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0" y="1517073"/>
            <a:ext cx="9144000" cy="5340927"/>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dirty="0">
                <a:solidFill>
                  <a:srgbClr val="0000FF"/>
                </a:solidFill>
                <a:latin typeface="Arial" charset="0"/>
                <a:ea typeface="Arial" charset="0"/>
                <a:cs typeface="Arial" charset="0"/>
              </a:rPr>
              <a:t>Batches</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6881208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2700" y="1245476"/>
            <a:ext cx="9144000" cy="5612524"/>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478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A5EA-9800-45A7-95E5-D3F790D328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99485D-2E1E-472C-B021-5B29F4AE30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3E2643-7AC9-4D1B-8C44-85AD93D3DE2E}"/>
              </a:ext>
            </a:extLst>
          </p:cNvPr>
          <p:cNvPicPr>
            <a:picLocks noChangeAspect="1"/>
          </p:cNvPicPr>
          <p:nvPr/>
        </p:nvPicPr>
        <p:blipFill>
          <a:blip r:embed="rId2"/>
          <a:stretch>
            <a:fillRect/>
          </a:stretch>
        </p:blipFill>
        <p:spPr>
          <a:xfrm>
            <a:off x="1964813" y="609600"/>
            <a:ext cx="5778090" cy="6248400"/>
          </a:xfrm>
          <a:prstGeom prst="rect">
            <a:avLst/>
          </a:prstGeom>
        </p:spPr>
      </p:pic>
    </p:spTree>
    <p:extLst>
      <p:ext uri="{BB962C8B-B14F-4D97-AF65-F5344CB8AC3E}">
        <p14:creationId xmlns:p14="http://schemas.microsoft.com/office/powerpoint/2010/main" val="983684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0" y="1624320"/>
            <a:ext cx="9144000" cy="5391020"/>
          </a:xfrm>
          <a:prstGeom prst="rect">
            <a:avLst/>
          </a:prstGeom>
        </p:spPr>
      </p:pic>
      <p:pic>
        <p:nvPicPr>
          <p:cNvPr id="75" name="Picture 74"/>
          <p:cNvPicPr>
            <a:picLocks noChangeAspect="1"/>
          </p:cNvPicPr>
          <p:nvPr/>
        </p:nvPicPr>
        <p:blipFill>
          <a:blip r:embed="rId3"/>
          <a:stretch>
            <a:fillRect/>
          </a:stretch>
        </p:blipFill>
        <p:spPr>
          <a:xfrm>
            <a:off x="6172200" y="457200"/>
            <a:ext cx="2252384" cy="1179820"/>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931819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stretch>
            <a:fillRect/>
          </a:stretch>
        </p:blipFill>
        <p:spPr>
          <a:xfrm>
            <a:off x="12953" y="1645158"/>
            <a:ext cx="9144000" cy="5123880"/>
          </a:xfrm>
          <a:prstGeom prst="rect">
            <a:avLst/>
          </a:prstGeom>
        </p:spPr>
      </p:pic>
      <p:pic>
        <p:nvPicPr>
          <p:cNvPr id="81" name="Picture 80"/>
          <p:cNvPicPr>
            <a:picLocks noChangeAspect="1"/>
          </p:cNvPicPr>
          <p:nvPr/>
        </p:nvPicPr>
        <p:blipFill>
          <a:blip r:embed="rId3"/>
          <a:stretch>
            <a:fillRect/>
          </a:stretch>
        </p:blipFill>
        <p:spPr>
          <a:xfrm>
            <a:off x="6858000" y="283682"/>
            <a:ext cx="2184400" cy="1390848"/>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77934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stretch>
            <a:fillRect/>
          </a:stretch>
        </p:blipFill>
        <p:spPr>
          <a:xfrm>
            <a:off x="5791200" y="3334305"/>
            <a:ext cx="3252617" cy="2209866"/>
          </a:xfrm>
          <a:prstGeom prst="rect">
            <a:avLst/>
          </a:prstGeom>
        </p:spPr>
      </p:pic>
      <p:sp>
        <p:nvSpPr>
          <p:cNvPr id="2" name="object 2"/>
          <p:cNvSpPr txBox="1">
            <a:spLocks noGrp="1"/>
          </p:cNvSpPr>
          <p:nvPr>
            <p:ph type="title"/>
          </p:nvPr>
        </p:nvSpPr>
        <p:spPr>
          <a:xfrm>
            <a:off x="685800" y="747469"/>
            <a:ext cx="4500880" cy="677108"/>
          </a:xfrm>
          <a:prstGeom prst="rect">
            <a:avLst/>
          </a:prstGeom>
        </p:spPr>
        <p:txBody>
          <a:bodyPr vert="horz" wrap="square" lIns="0" tIns="0" rIns="0" bIns="0" rtlCol="0">
            <a:spAutoFit/>
          </a:bodyPr>
          <a:lstStyle/>
          <a:p>
            <a:pPr marL="12700">
              <a:lnSpc>
                <a:spcPct val="100000"/>
              </a:lnSpc>
            </a:pPr>
            <a:r>
              <a:rPr lang="en-US" sz="4400" b="1" i="0" u="none" spc="-265" dirty="0">
                <a:solidFill>
                  <a:srgbClr val="0000FF"/>
                </a:solidFill>
                <a:latin typeface="Arial"/>
                <a:cs typeface="Arial"/>
              </a:rPr>
              <a:t>Test stage</a:t>
            </a:r>
            <a:endParaRPr sz="4400" b="1" dirty="0">
              <a:solidFill>
                <a:srgbClr val="0000FF"/>
              </a:solidFill>
              <a:latin typeface="Arial"/>
              <a:cs typeface="Arial"/>
            </a:endParaRPr>
          </a:p>
        </p:txBody>
      </p:sp>
      <p:sp>
        <p:nvSpPr>
          <p:cNvPr id="25" name="object 25"/>
          <p:cNvSpPr txBox="1"/>
          <p:nvPr/>
        </p:nvSpPr>
        <p:spPr>
          <a:xfrm>
            <a:off x="382032" y="3707179"/>
            <a:ext cx="8029646" cy="3077509"/>
          </a:xfrm>
          <a:prstGeom prst="rect">
            <a:avLst/>
          </a:prstGeom>
        </p:spPr>
        <p:txBody>
          <a:bodyPr vert="horz" wrap="square" lIns="0" tIns="0" rIns="0" bIns="0" rtlCol="0">
            <a:spAutoFit/>
          </a:bodyPr>
          <a:lstStyle/>
          <a:p>
            <a:pPr marL="12700" marR="2577465">
              <a:lnSpc>
                <a:spcPct val="126299"/>
              </a:lnSpc>
            </a:pPr>
            <a:r>
              <a:rPr sz="2400" spc="-180" dirty="0">
                <a:latin typeface="Arial"/>
                <a:cs typeface="Arial"/>
              </a:rPr>
              <a:t>We </a:t>
            </a:r>
            <a:r>
              <a:rPr sz="2400" spc="-75" dirty="0">
                <a:latin typeface="Arial"/>
                <a:cs typeface="Arial"/>
              </a:rPr>
              <a:t>do </a:t>
            </a:r>
            <a:r>
              <a:rPr sz="2400" spc="-10" dirty="0">
                <a:latin typeface="Arial"/>
                <a:cs typeface="Arial"/>
              </a:rPr>
              <a:t>not </a:t>
            </a:r>
            <a:r>
              <a:rPr sz="2400" spc="-150" dirty="0">
                <a:latin typeface="Arial"/>
                <a:cs typeface="Arial"/>
              </a:rPr>
              <a:t>have </a:t>
            </a:r>
            <a:r>
              <a:rPr sz="2400" b="1" i="1" u="heavy" spc="-165" dirty="0">
                <a:latin typeface="Arial-BoldItalicMT"/>
                <a:cs typeface="Arial-BoldItalicMT"/>
              </a:rPr>
              <a:t>batch </a:t>
            </a:r>
            <a:r>
              <a:rPr sz="2400" spc="-35" dirty="0">
                <a:latin typeface="Arial"/>
                <a:cs typeface="Arial"/>
              </a:rPr>
              <a:t>at </a:t>
            </a:r>
            <a:r>
              <a:rPr sz="2400" spc="-65" dirty="0">
                <a:latin typeface="Arial"/>
                <a:cs typeface="Arial"/>
              </a:rPr>
              <a:t>testing</a:t>
            </a:r>
            <a:r>
              <a:rPr sz="2400" spc="-325" dirty="0">
                <a:latin typeface="Arial"/>
                <a:cs typeface="Arial"/>
              </a:rPr>
              <a:t> </a:t>
            </a:r>
            <a:r>
              <a:rPr sz="2400" spc="-135" dirty="0">
                <a:latin typeface="Arial"/>
                <a:cs typeface="Arial"/>
              </a:rPr>
              <a:t>stage.  </a:t>
            </a:r>
            <a:r>
              <a:rPr sz="2400" spc="-90" dirty="0">
                <a:latin typeface="Arial"/>
                <a:cs typeface="Arial"/>
              </a:rPr>
              <a:t>Ideal</a:t>
            </a:r>
            <a:r>
              <a:rPr sz="2400" spc="-185" dirty="0">
                <a:latin typeface="Arial"/>
                <a:cs typeface="Arial"/>
              </a:rPr>
              <a:t> </a:t>
            </a:r>
            <a:r>
              <a:rPr sz="2400" spc="-50" dirty="0">
                <a:latin typeface="Arial"/>
                <a:cs typeface="Arial"/>
              </a:rPr>
              <a:t>solution:</a:t>
            </a:r>
            <a:endParaRPr sz="2400" dirty="0">
              <a:latin typeface="Arial"/>
              <a:cs typeface="Arial"/>
            </a:endParaRPr>
          </a:p>
          <a:p>
            <a:pPr marL="825500">
              <a:lnSpc>
                <a:spcPct val="100000"/>
              </a:lnSpc>
              <a:spcBef>
                <a:spcPts val="480"/>
              </a:spcBef>
            </a:pPr>
            <a:r>
              <a:rPr sz="2400" spc="-105" dirty="0">
                <a:latin typeface="Arial"/>
                <a:cs typeface="Arial"/>
              </a:rPr>
              <a:t>Computing </a:t>
            </a:r>
            <a:r>
              <a:rPr sz="2400" spc="-1085" dirty="0">
                <a:latin typeface="Arial Unicode MS"/>
                <a:cs typeface="Arial Unicode MS"/>
              </a:rPr>
              <a:t>𝜇</a:t>
            </a:r>
            <a:r>
              <a:rPr sz="2400" spc="-65" dirty="0">
                <a:latin typeface="Arial Unicode MS"/>
                <a:cs typeface="Arial Unicode MS"/>
              </a:rPr>
              <a:t> </a:t>
            </a:r>
            <a:r>
              <a:rPr lang="en-US" sz="2400" spc="-65" dirty="0">
                <a:latin typeface="Arial Unicode MS"/>
                <a:cs typeface="Arial Unicode MS"/>
              </a:rPr>
              <a:t>  </a:t>
            </a:r>
            <a:r>
              <a:rPr sz="2400" spc="-114" dirty="0">
                <a:latin typeface="Arial"/>
                <a:cs typeface="Arial"/>
              </a:rPr>
              <a:t>and </a:t>
            </a:r>
            <a:r>
              <a:rPr sz="2400" spc="-1000" dirty="0">
                <a:latin typeface="Arial Unicode MS"/>
                <a:cs typeface="Arial Unicode MS"/>
              </a:rPr>
              <a:t>𝜎</a:t>
            </a:r>
            <a:r>
              <a:rPr sz="2400" spc="-70" dirty="0">
                <a:latin typeface="Arial Unicode MS"/>
                <a:cs typeface="Arial Unicode MS"/>
              </a:rPr>
              <a:t> </a:t>
            </a:r>
            <a:r>
              <a:rPr lang="en-US" sz="2400" spc="-70" dirty="0">
                <a:latin typeface="Arial Unicode MS"/>
                <a:cs typeface="Arial Unicode MS"/>
              </a:rPr>
              <a:t>  </a:t>
            </a:r>
            <a:r>
              <a:rPr sz="2400" spc="-125" dirty="0">
                <a:latin typeface="Arial"/>
                <a:cs typeface="Arial"/>
              </a:rPr>
              <a:t>using </a:t>
            </a:r>
            <a:r>
              <a:rPr sz="2400" spc="-30" dirty="0">
                <a:latin typeface="Arial"/>
                <a:cs typeface="Arial"/>
              </a:rPr>
              <a:t>the </a:t>
            </a:r>
            <a:r>
              <a:rPr sz="2400" spc="-60" dirty="0">
                <a:latin typeface="Arial"/>
                <a:cs typeface="Arial"/>
              </a:rPr>
              <a:t>whole</a:t>
            </a:r>
            <a:endParaRPr lang="en-US" sz="2400" spc="-60" dirty="0">
              <a:latin typeface="Arial"/>
              <a:cs typeface="Arial"/>
            </a:endParaRPr>
          </a:p>
          <a:p>
            <a:pPr marL="825500">
              <a:lnSpc>
                <a:spcPct val="100000"/>
              </a:lnSpc>
              <a:spcBef>
                <a:spcPts val="480"/>
              </a:spcBef>
            </a:pPr>
            <a:r>
              <a:rPr sz="2400" spc="-60" dirty="0">
                <a:latin typeface="Arial"/>
                <a:cs typeface="Arial"/>
              </a:rPr>
              <a:t> </a:t>
            </a:r>
            <a:r>
              <a:rPr sz="2400" spc="-50" dirty="0">
                <a:latin typeface="Arial"/>
                <a:cs typeface="Arial"/>
              </a:rPr>
              <a:t>training</a:t>
            </a:r>
            <a:r>
              <a:rPr sz="2400" spc="-350" dirty="0">
                <a:latin typeface="Arial"/>
                <a:cs typeface="Arial"/>
              </a:rPr>
              <a:t> </a:t>
            </a:r>
            <a:r>
              <a:rPr sz="2400" spc="-90" dirty="0">
                <a:latin typeface="Arial"/>
                <a:cs typeface="Arial"/>
              </a:rPr>
              <a:t>dataset.</a:t>
            </a:r>
            <a:endParaRPr sz="2400" dirty="0">
              <a:latin typeface="Arial"/>
              <a:cs typeface="Arial"/>
            </a:endParaRPr>
          </a:p>
          <a:p>
            <a:pPr marL="12700">
              <a:lnSpc>
                <a:spcPct val="100000"/>
              </a:lnSpc>
              <a:spcBef>
                <a:spcPts val="985"/>
              </a:spcBef>
            </a:pPr>
            <a:r>
              <a:rPr sz="2400" spc="-110" dirty="0">
                <a:latin typeface="Arial"/>
                <a:cs typeface="Arial"/>
              </a:rPr>
              <a:t>Practical</a:t>
            </a:r>
            <a:r>
              <a:rPr sz="2400" spc="-200" dirty="0">
                <a:latin typeface="Arial"/>
                <a:cs typeface="Arial"/>
              </a:rPr>
              <a:t> </a:t>
            </a:r>
            <a:r>
              <a:rPr sz="2400" spc="-50" dirty="0">
                <a:latin typeface="Arial"/>
                <a:cs typeface="Arial"/>
              </a:rPr>
              <a:t>solution:</a:t>
            </a:r>
            <a:endParaRPr sz="2400" dirty="0">
              <a:latin typeface="Arial"/>
              <a:cs typeface="Arial"/>
            </a:endParaRPr>
          </a:p>
          <a:p>
            <a:pPr marL="825500" marR="494665">
              <a:lnSpc>
                <a:spcPts val="2870"/>
              </a:lnSpc>
              <a:spcBef>
                <a:spcPts val="284"/>
              </a:spcBef>
            </a:pPr>
            <a:r>
              <a:rPr sz="2400" spc="-105" dirty="0">
                <a:latin typeface="Arial"/>
                <a:cs typeface="Arial"/>
              </a:rPr>
              <a:t>Computing </a:t>
            </a:r>
            <a:r>
              <a:rPr sz="2400" spc="-30" dirty="0">
                <a:latin typeface="Arial"/>
                <a:cs typeface="Arial"/>
              </a:rPr>
              <a:t>the </a:t>
            </a:r>
            <a:r>
              <a:rPr sz="2400" spc="-95" dirty="0">
                <a:latin typeface="Arial"/>
                <a:cs typeface="Arial"/>
              </a:rPr>
              <a:t>moving </a:t>
            </a:r>
            <a:r>
              <a:rPr sz="2400" spc="-155" dirty="0">
                <a:latin typeface="Arial"/>
                <a:cs typeface="Arial"/>
              </a:rPr>
              <a:t>average </a:t>
            </a:r>
            <a:r>
              <a:rPr sz="2400" spc="-5" dirty="0">
                <a:latin typeface="Arial"/>
                <a:cs typeface="Arial"/>
              </a:rPr>
              <a:t>of </a:t>
            </a:r>
            <a:r>
              <a:rPr sz="2400" spc="-1085" dirty="0">
                <a:latin typeface="Arial Unicode MS"/>
                <a:cs typeface="Arial Unicode MS"/>
              </a:rPr>
              <a:t>𝜇</a:t>
            </a:r>
            <a:r>
              <a:rPr sz="2400" spc="-60" dirty="0">
                <a:latin typeface="Arial Unicode MS"/>
                <a:cs typeface="Arial Unicode MS"/>
              </a:rPr>
              <a:t> </a:t>
            </a:r>
            <a:r>
              <a:rPr lang="en-US" sz="2400" spc="-60" dirty="0">
                <a:latin typeface="Arial Unicode MS"/>
                <a:cs typeface="Arial Unicode MS"/>
              </a:rPr>
              <a:t>  </a:t>
            </a:r>
            <a:r>
              <a:rPr sz="2400" spc="-114" dirty="0">
                <a:latin typeface="Arial"/>
                <a:cs typeface="Arial"/>
              </a:rPr>
              <a:t>and </a:t>
            </a:r>
            <a:r>
              <a:rPr sz="2400" spc="-1000" dirty="0">
                <a:latin typeface="Arial Unicode MS"/>
                <a:cs typeface="Arial Unicode MS"/>
              </a:rPr>
              <a:t>𝜎</a:t>
            </a:r>
            <a:r>
              <a:rPr sz="2400" spc="-70" dirty="0">
                <a:latin typeface="Arial Unicode MS"/>
                <a:cs typeface="Arial Unicode MS"/>
              </a:rPr>
              <a:t> </a:t>
            </a:r>
            <a:r>
              <a:rPr lang="en-US" sz="2400" spc="-70" dirty="0">
                <a:latin typeface="Arial Unicode MS"/>
                <a:cs typeface="Arial Unicode MS"/>
              </a:rPr>
              <a:t>  </a:t>
            </a:r>
            <a:r>
              <a:rPr sz="2400" spc="-5">
                <a:latin typeface="Arial"/>
                <a:cs typeface="Arial"/>
              </a:rPr>
              <a:t>of</a:t>
            </a:r>
            <a:r>
              <a:rPr sz="2400" spc="-405">
                <a:latin typeface="Arial"/>
                <a:cs typeface="Arial"/>
              </a:rPr>
              <a:t> </a:t>
            </a:r>
            <a:r>
              <a:rPr lang="en-US" sz="2400" spc="-405">
                <a:latin typeface="Arial"/>
                <a:cs typeface="Arial"/>
              </a:rPr>
              <a:t> </a:t>
            </a:r>
            <a:r>
              <a:rPr sz="2400" spc="-30">
                <a:latin typeface="Arial"/>
                <a:cs typeface="Arial"/>
              </a:rPr>
              <a:t>the  </a:t>
            </a:r>
            <a:r>
              <a:rPr sz="2400" spc="-120" dirty="0">
                <a:latin typeface="Arial"/>
                <a:cs typeface="Arial"/>
              </a:rPr>
              <a:t>batches </a:t>
            </a:r>
            <a:r>
              <a:rPr sz="2400" spc="-70" dirty="0">
                <a:latin typeface="Arial"/>
                <a:cs typeface="Arial"/>
              </a:rPr>
              <a:t>during</a:t>
            </a:r>
            <a:r>
              <a:rPr sz="2400" spc="-200" dirty="0">
                <a:latin typeface="Arial"/>
                <a:cs typeface="Arial"/>
              </a:rPr>
              <a:t> </a:t>
            </a:r>
            <a:r>
              <a:rPr sz="2400" spc="-50" dirty="0">
                <a:latin typeface="Arial"/>
                <a:cs typeface="Arial"/>
              </a:rPr>
              <a:t>training.</a:t>
            </a:r>
            <a:endParaRPr sz="2400" dirty="0">
              <a:latin typeface="Arial"/>
              <a:cs typeface="Arial"/>
            </a:endParaRPr>
          </a:p>
        </p:txBody>
      </p:sp>
      <p:pic>
        <p:nvPicPr>
          <p:cNvPr id="37" name="Picture 36"/>
          <p:cNvPicPr>
            <a:picLocks noChangeAspect="1"/>
          </p:cNvPicPr>
          <p:nvPr/>
        </p:nvPicPr>
        <p:blipFill>
          <a:blip r:embed="rId3"/>
          <a:stretch>
            <a:fillRect/>
          </a:stretch>
        </p:blipFill>
        <p:spPr>
          <a:xfrm>
            <a:off x="382032" y="1427717"/>
            <a:ext cx="9141524" cy="1834631"/>
          </a:xfrm>
          <a:prstGeom prst="rect">
            <a:avLst/>
          </a:prstGeom>
        </p:spPr>
      </p:pic>
    </p:spTree>
    <p:extLst>
      <p:ext uri="{BB962C8B-B14F-4D97-AF65-F5344CB8AC3E}">
        <p14:creationId xmlns:p14="http://schemas.microsoft.com/office/powerpoint/2010/main" val="468747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40552"/>
            <a:ext cx="6537959" cy="677108"/>
          </a:xfrm>
          <a:prstGeom prst="rect">
            <a:avLst/>
          </a:prstGeom>
        </p:spPr>
        <p:txBody>
          <a:bodyPr vert="horz" wrap="square" lIns="0" tIns="0" rIns="0" bIns="0" rtlCol="0">
            <a:spAutoFit/>
          </a:bodyPr>
          <a:lstStyle/>
          <a:p>
            <a:pPr marL="12700">
              <a:lnSpc>
                <a:spcPct val="100000"/>
              </a:lnSpc>
            </a:pPr>
            <a:r>
              <a:rPr sz="4400" b="1" i="0" u="none" spc="-150" dirty="0">
                <a:solidFill>
                  <a:srgbClr val="0000FF"/>
                </a:solidFill>
                <a:latin typeface="Arial"/>
                <a:cs typeface="Arial"/>
              </a:rPr>
              <a:t>Benefit</a:t>
            </a:r>
            <a:r>
              <a:rPr lang="en-US" sz="4400" b="1" i="0" u="none" spc="-150" dirty="0">
                <a:solidFill>
                  <a:srgbClr val="0000FF"/>
                </a:solidFill>
                <a:latin typeface="Arial"/>
                <a:cs typeface="Arial"/>
              </a:rPr>
              <a:t>s</a:t>
            </a:r>
            <a:endParaRPr sz="4400" b="1" dirty="0">
              <a:solidFill>
                <a:srgbClr val="0000FF"/>
              </a:solidFill>
              <a:latin typeface="Arial"/>
              <a:cs typeface="Arial"/>
            </a:endParaRPr>
          </a:p>
        </p:txBody>
      </p:sp>
      <p:sp>
        <p:nvSpPr>
          <p:cNvPr id="3" name="object 3"/>
          <p:cNvSpPr txBox="1">
            <a:spLocks noGrp="1"/>
          </p:cNvSpPr>
          <p:nvPr>
            <p:ph type="body" idx="1"/>
          </p:nvPr>
        </p:nvSpPr>
        <p:spPr>
          <a:xfrm>
            <a:off x="418338" y="1443202"/>
            <a:ext cx="8229600" cy="2772554"/>
          </a:xfrm>
          <a:prstGeom prst="rect">
            <a:avLst/>
          </a:prstGeom>
        </p:spPr>
        <p:txBody>
          <a:bodyPr vert="horz" wrap="square" lIns="0" tIns="0" rIns="0" bIns="0" rtlCol="0">
            <a:spAutoFit/>
          </a:bodyPr>
          <a:lstStyle/>
          <a:p>
            <a:pPr marL="241300" indent="-228600">
              <a:lnSpc>
                <a:spcPts val="2740"/>
              </a:lnSpc>
              <a:buChar char="•"/>
              <a:tabLst>
                <a:tab pos="241300" algn="l"/>
              </a:tabLst>
            </a:pPr>
            <a:r>
              <a:rPr spc="-240" dirty="0">
                <a:latin typeface="Arial" charset="0"/>
                <a:ea typeface="Arial" charset="0"/>
                <a:cs typeface="Arial" charset="0"/>
              </a:rPr>
              <a:t>BN </a:t>
            </a:r>
            <a:r>
              <a:rPr spc="-125" dirty="0">
                <a:latin typeface="Arial" charset="0"/>
                <a:ea typeface="Arial" charset="0"/>
                <a:cs typeface="Arial" charset="0"/>
              </a:rPr>
              <a:t>reduces </a:t>
            </a:r>
            <a:r>
              <a:rPr spc="-50" dirty="0">
                <a:latin typeface="Arial" charset="0"/>
                <a:ea typeface="Arial" charset="0"/>
                <a:cs typeface="Arial" charset="0"/>
              </a:rPr>
              <a:t>training </a:t>
            </a:r>
            <a:r>
              <a:rPr spc="-70" dirty="0">
                <a:latin typeface="Arial" charset="0"/>
                <a:ea typeface="Arial" charset="0"/>
                <a:cs typeface="Arial" charset="0"/>
              </a:rPr>
              <a:t>times, </a:t>
            </a:r>
            <a:r>
              <a:rPr spc="-110" dirty="0">
                <a:latin typeface="Arial" charset="0"/>
                <a:ea typeface="Arial" charset="0"/>
                <a:cs typeface="Arial" charset="0"/>
              </a:rPr>
              <a:t>and </a:t>
            </a:r>
            <a:r>
              <a:rPr spc="-150" dirty="0">
                <a:latin typeface="Arial" charset="0"/>
                <a:ea typeface="Arial" charset="0"/>
                <a:cs typeface="Arial" charset="0"/>
              </a:rPr>
              <a:t>make </a:t>
            </a:r>
            <a:r>
              <a:rPr spc="-90" dirty="0">
                <a:latin typeface="Arial" charset="0"/>
                <a:ea typeface="Arial" charset="0"/>
                <a:cs typeface="Arial" charset="0"/>
              </a:rPr>
              <a:t>very </a:t>
            </a:r>
            <a:r>
              <a:rPr spc="-110" dirty="0">
                <a:latin typeface="Arial" charset="0"/>
                <a:ea typeface="Arial" charset="0"/>
                <a:cs typeface="Arial" charset="0"/>
              </a:rPr>
              <a:t>deep</a:t>
            </a:r>
            <a:r>
              <a:rPr spc="-245" dirty="0">
                <a:latin typeface="Arial" charset="0"/>
                <a:ea typeface="Arial" charset="0"/>
                <a:cs typeface="Arial" charset="0"/>
              </a:rPr>
              <a:t> </a:t>
            </a:r>
            <a:r>
              <a:rPr spc="-30" dirty="0">
                <a:latin typeface="Arial" charset="0"/>
                <a:ea typeface="Arial" charset="0"/>
                <a:cs typeface="Arial" charset="0"/>
              </a:rPr>
              <a:t>net</a:t>
            </a:r>
          </a:p>
          <a:p>
            <a:pPr marL="241300">
              <a:lnSpc>
                <a:spcPts val="2740"/>
              </a:lnSpc>
            </a:pPr>
            <a:r>
              <a:rPr spc="-55" dirty="0">
                <a:latin typeface="Arial" charset="0"/>
                <a:ea typeface="Arial" charset="0"/>
                <a:cs typeface="Arial" charset="0"/>
              </a:rPr>
              <a:t>trainable.</a:t>
            </a:r>
          </a:p>
          <a:p>
            <a:pPr marL="697865" marR="5080" lvl="1" indent="-227965">
              <a:lnSpc>
                <a:spcPts val="2590"/>
              </a:lnSpc>
              <a:spcBef>
                <a:spcPts val="540"/>
              </a:spcBef>
              <a:buChar char="•"/>
              <a:tabLst>
                <a:tab pos="698500" algn="l"/>
              </a:tabLst>
            </a:pPr>
            <a:r>
              <a:rPr sz="2400" spc="-190" dirty="0">
                <a:latin typeface="Arial" charset="0"/>
                <a:ea typeface="Arial" charset="0"/>
                <a:cs typeface="Arial" charset="0"/>
              </a:rPr>
              <a:t>Because </a:t>
            </a:r>
            <a:r>
              <a:rPr sz="2400" spc="-5" dirty="0">
                <a:latin typeface="Arial" charset="0"/>
                <a:ea typeface="Arial" charset="0"/>
                <a:cs typeface="Arial" charset="0"/>
              </a:rPr>
              <a:t>of </a:t>
            </a:r>
            <a:r>
              <a:rPr sz="2400" spc="-165" dirty="0">
                <a:latin typeface="Arial" charset="0"/>
                <a:ea typeface="Arial" charset="0"/>
                <a:cs typeface="Arial" charset="0"/>
              </a:rPr>
              <a:t>less </a:t>
            </a:r>
            <a:r>
              <a:rPr sz="2400" spc="-120" dirty="0">
                <a:latin typeface="Arial" charset="0"/>
                <a:ea typeface="Arial" charset="0"/>
                <a:cs typeface="Arial" charset="0"/>
              </a:rPr>
              <a:t>Covariate </a:t>
            </a:r>
            <a:r>
              <a:rPr sz="2400" spc="-75" dirty="0">
                <a:latin typeface="Arial" charset="0"/>
                <a:ea typeface="Arial" charset="0"/>
                <a:cs typeface="Arial" charset="0"/>
              </a:rPr>
              <a:t>Shift, </a:t>
            </a:r>
            <a:r>
              <a:rPr sz="2400" spc="-95" dirty="0">
                <a:latin typeface="Arial" charset="0"/>
                <a:ea typeface="Arial" charset="0"/>
                <a:cs typeface="Arial" charset="0"/>
              </a:rPr>
              <a:t>we </a:t>
            </a:r>
            <a:r>
              <a:rPr sz="2400" spc="-155" dirty="0">
                <a:latin typeface="Arial" charset="0"/>
                <a:ea typeface="Arial" charset="0"/>
                <a:cs typeface="Arial" charset="0"/>
              </a:rPr>
              <a:t>can </a:t>
            </a:r>
            <a:r>
              <a:rPr sz="2400" spc="-165" dirty="0">
                <a:latin typeface="Arial" charset="0"/>
                <a:ea typeface="Arial" charset="0"/>
                <a:cs typeface="Arial" charset="0"/>
              </a:rPr>
              <a:t>use </a:t>
            </a:r>
            <a:r>
              <a:rPr sz="2400" spc="-85" dirty="0">
                <a:latin typeface="Arial" charset="0"/>
                <a:ea typeface="Arial" charset="0"/>
                <a:cs typeface="Arial" charset="0"/>
              </a:rPr>
              <a:t>larger  </a:t>
            </a:r>
            <a:r>
              <a:rPr sz="2400" spc="-80" dirty="0">
                <a:latin typeface="Arial" charset="0"/>
                <a:ea typeface="Arial" charset="0"/>
                <a:cs typeface="Arial" charset="0"/>
              </a:rPr>
              <a:t>learning</a:t>
            </a:r>
            <a:r>
              <a:rPr sz="2400" spc="-210" dirty="0">
                <a:latin typeface="Arial" charset="0"/>
                <a:ea typeface="Arial" charset="0"/>
                <a:cs typeface="Arial" charset="0"/>
              </a:rPr>
              <a:t> </a:t>
            </a:r>
            <a:r>
              <a:rPr sz="2400" spc="-95" dirty="0">
                <a:latin typeface="Arial" charset="0"/>
                <a:ea typeface="Arial" charset="0"/>
                <a:cs typeface="Arial" charset="0"/>
              </a:rPr>
              <a:t>rates.</a:t>
            </a:r>
            <a:endParaRPr sz="2400" dirty="0">
              <a:latin typeface="Arial" charset="0"/>
              <a:ea typeface="Arial" charset="0"/>
              <a:cs typeface="Arial" charset="0"/>
            </a:endParaRPr>
          </a:p>
          <a:p>
            <a:pPr marL="697865" lvl="1" indent="-227965">
              <a:lnSpc>
                <a:spcPct val="100000"/>
              </a:lnSpc>
              <a:spcBef>
                <a:spcPts val="175"/>
              </a:spcBef>
              <a:buChar char="•"/>
              <a:tabLst>
                <a:tab pos="698500" algn="l"/>
              </a:tabLst>
            </a:pPr>
            <a:r>
              <a:rPr sz="2400" spc="-250" dirty="0">
                <a:latin typeface="Arial" charset="0"/>
                <a:ea typeface="Arial" charset="0"/>
                <a:cs typeface="Arial" charset="0"/>
              </a:rPr>
              <a:t>Less </a:t>
            </a:r>
            <a:r>
              <a:rPr sz="2400" spc="-80" dirty="0">
                <a:latin typeface="Arial" charset="0"/>
                <a:ea typeface="Arial" charset="0"/>
                <a:cs typeface="Arial" charset="0"/>
              </a:rPr>
              <a:t>exploding/vanishing</a:t>
            </a:r>
            <a:r>
              <a:rPr sz="2400" spc="-30" dirty="0">
                <a:latin typeface="Arial" charset="0"/>
                <a:ea typeface="Arial" charset="0"/>
                <a:cs typeface="Arial" charset="0"/>
              </a:rPr>
              <a:t> </a:t>
            </a:r>
            <a:r>
              <a:rPr sz="2400" spc="-95" dirty="0">
                <a:latin typeface="Arial" charset="0"/>
                <a:ea typeface="Arial" charset="0"/>
                <a:cs typeface="Arial" charset="0"/>
              </a:rPr>
              <a:t>gradients</a:t>
            </a:r>
            <a:endParaRPr sz="2400" dirty="0">
              <a:latin typeface="Arial" charset="0"/>
              <a:ea typeface="Arial" charset="0"/>
              <a:cs typeface="Arial" charset="0"/>
            </a:endParaRPr>
          </a:p>
          <a:p>
            <a:pPr marL="1155700" lvl="2" indent="-229235">
              <a:lnSpc>
                <a:spcPct val="100000"/>
              </a:lnSpc>
              <a:spcBef>
                <a:spcPts val="204"/>
              </a:spcBef>
              <a:buChar char="•"/>
              <a:tabLst>
                <a:tab pos="1156335" algn="l"/>
              </a:tabLst>
            </a:pPr>
            <a:r>
              <a:rPr sz="2400" spc="-135" dirty="0">
                <a:latin typeface="Arial" charset="0"/>
                <a:ea typeface="Arial" charset="0"/>
                <a:cs typeface="Arial" charset="0"/>
              </a:rPr>
              <a:t>Especially </a:t>
            </a:r>
            <a:r>
              <a:rPr sz="2400" spc="-65" dirty="0">
                <a:latin typeface="Arial" charset="0"/>
                <a:ea typeface="Arial" charset="0"/>
                <a:cs typeface="Arial" charset="0"/>
              </a:rPr>
              <a:t>effective </a:t>
            </a:r>
            <a:r>
              <a:rPr sz="2400" spc="-10" dirty="0">
                <a:latin typeface="Arial" charset="0"/>
                <a:ea typeface="Arial" charset="0"/>
                <a:cs typeface="Arial" charset="0"/>
              </a:rPr>
              <a:t>for </a:t>
            </a:r>
            <a:r>
              <a:rPr sz="2400" spc="-95" dirty="0">
                <a:latin typeface="Arial" charset="0"/>
                <a:ea typeface="Arial" charset="0"/>
                <a:cs typeface="Arial" charset="0"/>
              </a:rPr>
              <a:t>sigmoid, </a:t>
            </a:r>
            <a:r>
              <a:rPr sz="2400" spc="-60" dirty="0">
                <a:latin typeface="Arial" charset="0"/>
                <a:ea typeface="Arial" charset="0"/>
                <a:cs typeface="Arial" charset="0"/>
              </a:rPr>
              <a:t>tanh,</a:t>
            </a:r>
            <a:r>
              <a:rPr sz="2400" spc="-409" dirty="0">
                <a:latin typeface="Arial" charset="0"/>
                <a:ea typeface="Arial" charset="0"/>
                <a:cs typeface="Arial" charset="0"/>
              </a:rPr>
              <a:t> </a:t>
            </a:r>
            <a:r>
              <a:rPr sz="2400" spc="-75" dirty="0">
                <a:latin typeface="Arial" charset="0"/>
                <a:ea typeface="Arial" charset="0"/>
                <a:cs typeface="Arial" charset="0"/>
              </a:rPr>
              <a:t>etc.</a:t>
            </a:r>
            <a:endParaRPr sz="2400" dirty="0">
              <a:latin typeface="Arial" charset="0"/>
              <a:ea typeface="Arial" charset="0"/>
              <a:cs typeface="Arial" charset="0"/>
            </a:endParaRPr>
          </a:p>
          <a:p>
            <a:pPr marL="241300" indent="-228600">
              <a:lnSpc>
                <a:spcPct val="100000"/>
              </a:lnSpc>
              <a:spcBef>
                <a:spcPts val="715"/>
              </a:spcBef>
              <a:buChar char="•"/>
              <a:tabLst>
                <a:tab pos="241300" algn="l"/>
              </a:tabLst>
            </a:pPr>
            <a:r>
              <a:rPr spc="-120" dirty="0">
                <a:latin typeface="Arial" charset="0"/>
                <a:ea typeface="Arial" charset="0"/>
                <a:cs typeface="Arial" charset="0"/>
              </a:rPr>
              <a:t>Learning </a:t>
            </a:r>
            <a:r>
              <a:rPr spc="-125" dirty="0">
                <a:latin typeface="Arial" charset="0"/>
                <a:ea typeface="Arial" charset="0"/>
                <a:cs typeface="Arial" charset="0"/>
              </a:rPr>
              <a:t>is </a:t>
            </a:r>
            <a:r>
              <a:rPr spc="-165" dirty="0">
                <a:latin typeface="Arial" charset="0"/>
                <a:ea typeface="Arial" charset="0"/>
                <a:cs typeface="Arial" charset="0"/>
              </a:rPr>
              <a:t>less </a:t>
            </a:r>
            <a:r>
              <a:rPr spc="-75" dirty="0">
                <a:latin typeface="Arial" charset="0"/>
                <a:ea typeface="Arial" charset="0"/>
                <a:cs typeface="Arial" charset="0"/>
              </a:rPr>
              <a:t>affected </a:t>
            </a:r>
            <a:r>
              <a:rPr spc="-105" dirty="0">
                <a:latin typeface="Arial" charset="0"/>
                <a:ea typeface="Arial" charset="0"/>
                <a:cs typeface="Arial" charset="0"/>
              </a:rPr>
              <a:t>by</a:t>
            </a:r>
            <a:r>
              <a:rPr spc="-215" dirty="0">
                <a:latin typeface="Arial" charset="0"/>
                <a:ea typeface="Arial" charset="0"/>
                <a:cs typeface="Arial" charset="0"/>
              </a:rPr>
              <a:t> </a:t>
            </a:r>
            <a:r>
              <a:rPr spc="-40" dirty="0">
                <a:latin typeface="Arial" charset="0"/>
                <a:ea typeface="Arial" charset="0"/>
                <a:cs typeface="Arial" charset="0"/>
              </a:rPr>
              <a:t>initialization.</a:t>
            </a:r>
          </a:p>
        </p:txBody>
      </p:sp>
      <p:sp>
        <p:nvSpPr>
          <p:cNvPr id="4" name="object 4"/>
          <p:cNvSpPr txBox="1"/>
          <p:nvPr/>
        </p:nvSpPr>
        <p:spPr>
          <a:xfrm>
            <a:off x="707542" y="6248400"/>
            <a:ext cx="5503545" cy="393700"/>
          </a:xfrm>
          <a:prstGeom prst="rect">
            <a:avLst/>
          </a:prstGeom>
        </p:spPr>
        <p:txBody>
          <a:bodyPr vert="horz" wrap="square" lIns="0" tIns="0" rIns="0" bIns="0" rtlCol="0">
            <a:spAutoFit/>
          </a:bodyPr>
          <a:lstStyle/>
          <a:p>
            <a:pPr marL="241300" indent="-228600">
              <a:lnSpc>
                <a:spcPct val="100000"/>
              </a:lnSpc>
              <a:buChar char="•"/>
              <a:tabLst>
                <a:tab pos="241300" algn="l"/>
              </a:tabLst>
            </a:pPr>
            <a:r>
              <a:rPr sz="2400" spc="-240" dirty="0">
                <a:latin typeface="Arial"/>
                <a:cs typeface="Arial"/>
              </a:rPr>
              <a:t>BN </a:t>
            </a:r>
            <a:r>
              <a:rPr sz="2400" spc="-125" dirty="0">
                <a:latin typeface="Arial"/>
                <a:cs typeface="Arial"/>
              </a:rPr>
              <a:t>reduces </a:t>
            </a:r>
            <a:r>
              <a:rPr sz="2400" spc="-30" dirty="0">
                <a:latin typeface="Arial"/>
                <a:cs typeface="Arial"/>
              </a:rPr>
              <a:t>the </a:t>
            </a:r>
            <a:r>
              <a:rPr sz="2400" spc="-105" dirty="0">
                <a:latin typeface="Arial"/>
                <a:cs typeface="Arial"/>
              </a:rPr>
              <a:t>demand </a:t>
            </a:r>
            <a:r>
              <a:rPr sz="2400" spc="-10" dirty="0">
                <a:latin typeface="Arial"/>
                <a:cs typeface="Arial"/>
              </a:rPr>
              <a:t>for</a:t>
            </a:r>
            <a:r>
              <a:rPr sz="2400" spc="-185" dirty="0">
                <a:latin typeface="Arial"/>
                <a:cs typeface="Arial"/>
              </a:rPr>
              <a:t> </a:t>
            </a:r>
            <a:r>
              <a:rPr sz="2400" spc="-75" dirty="0">
                <a:latin typeface="Arial"/>
                <a:cs typeface="Arial"/>
              </a:rPr>
              <a:t>regularization.</a:t>
            </a:r>
            <a:endParaRPr sz="2400" dirty="0">
              <a:latin typeface="Arial"/>
              <a:cs typeface="Arial"/>
            </a:endParaRPr>
          </a:p>
        </p:txBody>
      </p:sp>
      <p:pic>
        <p:nvPicPr>
          <p:cNvPr id="27" name="Picture 26"/>
          <p:cNvPicPr>
            <a:picLocks noChangeAspect="1"/>
          </p:cNvPicPr>
          <p:nvPr/>
        </p:nvPicPr>
        <p:blipFill>
          <a:blip r:embed="rId2"/>
          <a:stretch>
            <a:fillRect/>
          </a:stretch>
        </p:blipFill>
        <p:spPr>
          <a:xfrm>
            <a:off x="81114" y="4418241"/>
            <a:ext cx="9144000" cy="1627673"/>
          </a:xfrm>
          <a:prstGeom prst="rect">
            <a:avLst/>
          </a:prstGeom>
        </p:spPr>
      </p:pic>
    </p:spTree>
    <p:extLst>
      <p:ext uri="{BB962C8B-B14F-4D97-AF65-F5344CB8AC3E}">
        <p14:creationId xmlns:p14="http://schemas.microsoft.com/office/powerpoint/2010/main" val="1262475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2895600" cy="990600"/>
          </a:xfrm>
        </p:spPr>
        <p:txBody>
          <a:bodyPr>
            <a:normAutofit/>
          </a:bodyPr>
          <a:lstStyle/>
          <a:p>
            <a:r>
              <a:rPr lang="en-US" sz="4400" b="1" dirty="0">
                <a:solidFill>
                  <a:srgbClr val="0000FF"/>
                </a:solidFill>
                <a:latin typeface="Calibri"/>
                <a:cs typeface="Calibri"/>
              </a:rPr>
              <a:t>Summary</a:t>
            </a:r>
          </a:p>
        </p:txBody>
      </p:sp>
      <p:sp>
        <p:nvSpPr>
          <p:cNvPr id="3" name="Content Placeholder 2"/>
          <p:cNvSpPr>
            <a:spLocks noGrp="1"/>
          </p:cNvSpPr>
          <p:nvPr>
            <p:ph idx="1"/>
          </p:nvPr>
        </p:nvSpPr>
        <p:spPr>
          <a:xfrm>
            <a:off x="228600" y="1574800"/>
            <a:ext cx="8686800" cy="5181600"/>
          </a:xfrm>
        </p:spPr>
        <p:txBody>
          <a:bodyPr>
            <a:noAutofit/>
          </a:bodyPr>
          <a:lstStyle/>
          <a:p>
            <a:r>
              <a:rPr lang="en-US" sz="3200" dirty="0">
                <a:latin typeface="Times New Roman"/>
                <a:cs typeface="Times New Roman"/>
              </a:rPr>
              <a:t>Deep networks address limitation of traditional neural networks</a:t>
            </a:r>
          </a:p>
          <a:p>
            <a:r>
              <a:rPr lang="en-US" sz="3200" dirty="0">
                <a:latin typeface="Times New Roman"/>
                <a:cs typeface="Times New Roman"/>
              </a:rPr>
              <a:t>Representation learning: from low-level features directly</a:t>
            </a:r>
          </a:p>
          <a:p>
            <a:r>
              <a:rPr lang="en-US" sz="3200" dirty="0" err="1">
                <a:latin typeface="Times New Roman"/>
                <a:cs typeface="Times New Roman"/>
              </a:rPr>
              <a:t>Softmax</a:t>
            </a:r>
            <a:r>
              <a:rPr lang="en-US" sz="3200" dirty="0">
                <a:latin typeface="Times New Roman"/>
                <a:cs typeface="Times New Roman"/>
              </a:rPr>
              <a:t> mimics output distribution function</a:t>
            </a:r>
          </a:p>
          <a:p>
            <a:r>
              <a:rPr lang="en-US" sz="3200" dirty="0" err="1">
                <a:latin typeface="Times New Roman"/>
                <a:cs typeface="Times New Roman"/>
              </a:rPr>
              <a:t>ReLU</a:t>
            </a:r>
            <a:r>
              <a:rPr lang="en-US" sz="3200" dirty="0">
                <a:latin typeface="Times New Roman"/>
                <a:cs typeface="Times New Roman"/>
              </a:rPr>
              <a:t>/</a:t>
            </a:r>
            <a:r>
              <a:rPr lang="en-US" sz="3200" dirty="0" err="1">
                <a:latin typeface="Times New Roman"/>
                <a:cs typeface="Times New Roman"/>
              </a:rPr>
              <a:t>maxout</a:t>
            </a:r>
            <a:r>
              <a:rPr lang="en-US" sz="3200" dirty="0">
                <a:latin typeface="Times New Roman"/>
                <a:cs typeface="Times New Roman"/>
              </a:rPr>
              <a:t> provides more efficient gradient propagation</a:t>
            </a:r>
          </a:p>
          <a:p>
            <a:r>
              <a:rPr lang="en-US" sz="3200" dirty="0">
                <a:latin typeface="Times New Roman"/>
                <a:cs typeface="Times New Roman"/>
              </a:rPr>
              <a:t>Dropout reduces over-training</a:t>
            </a:r>
          </a:p>
          <a:p>
            <a:r>
              <a:rPr lang="en-US" sz="3200" dirty="0">
                <a:latin typeface="Times New Roman"/>
                <a:cs typeface="Times New Roman"/>
              </a:rPr>
              <a:t>Batch normalization is more trainable</a:t>
            </a:r>
          </a:p>
          <a:p>
            <a:endParaRPr lang="en-US" sz="3200" dirty="0">
              <a:latin typeface="Times New Roman"/>
              <a:cs typeface="Times New Roman"/>
            </a:endParaRPr>
          </a:p>
        </p:txBody>
      </p:sp>
    </p:spTree>
    <p:extLst>
      <p:ext uri="{BB962C8B-B14F-4D97-AF65-F5344CB8AC3E}">
        <p14:creationId xmlns:p14="http://schemas.microsoft.com/office/powerpoint/2010/main" val="11326812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09600"/>
            <a:ext cx="6019800" cy="990600"/>
          </a:xfrm>
        </p:spPr>
        <p:txBody>
          <a:bodyPr>
            <a:normAutofit/>
          </a:bodyPr>
          <a:lstStyle/>
          <a:p>
            <a:r>
              <a:rPr lang="en-US" b="1">
                <a:solidFill>
                  <a:srgbClr val="0000FF"/>
                </a:solidFill>
                <a:latin typeface="Arial" charset="0"/>
                <a:ea typeface="Arial" charset="0"/>
                <a:cs typeface="Arial" charset="0"/>
              </a:rPr>
              <a:t>Further Reading</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28600" y="1371600"/>
            <a:ext cx="8763000" cy="5181600"/>
          </a:xfrm>
        </p:spPr>
        <p:txBody>
          <a:bodyPr>
            <a:noAutofit/>
          </a:bodyPr>
          <a:lstStyle/>
          <a:p>
            <a:r>
              <a:rPr lang="en-US" dirty="0">
                <a:latin typeface="Times New Roman"/>
                <a:cs typeface="Times New Roman"/>
                <a:hlinkClick r:id="rId2"/>
              </a:rPr>
              <a:t>http://sanghv.com/download/soft/machine%20learning,%20artificial%20intelligence,%20mathematics%20ebooks/ML/learning%20deep%20architectures%20for%20AI%20(2009).pdf</a:t>
            </a:r>
          </a:p>
          <a:p>
            <a:r>
              <a:rPr lang="en-US" dirty="0">
                <a:latin typeface="Times New Roman"/>
                <a:cs typeface="Times New Roman"/>
                <a:hlinkClick r:id="rId2"/>
              </a:rPr>
              <a:t>http://www.biorxiv.org/content/early/2015/10/26/029876</a:t>
            </a:r>
            <a:endParaRPr lang="en-US" dirty="0">
              <a:latin typeface="Times New Roman"/>
              <a:cs typeface="Times New Roman"/>
            </a:endParaRPr>
          </a:p>
          <a:p>
            <a:r>
              <a:rPr lang="mr-IN" dirty="0">
                <a:latin typeface="Times New Roman"/>
                <a:cs typeface="Times New Roman"/>
                <a:hlinkClick r:id="rId3"/>
              </a:rPr>
              <a:t>https://arxiv.org/abs/1506.08700</a:t>
            </a:r>
            <a:endParaRPr lang="en-US" dirty="0">
              <a:latin typeface="Times New Roman"/>
              <a:cs typeface="Times New Roman"/>
            </a:endParaRPr>
          </a:p>
          <a:p>
            <a:r>
              <a:rPr lang="en-US" dirty="0">
                <a:latin typeface="Times New Roman"/>
                <a:cs typeface="Times New Roman"/>
                <a:hlinkClick r:id="rId4"/>
              </a:rPr>
              <a:t>https://github.com/Kulbear/deep-learning-nano-foundation/wiki/ReLU-and-Softmax-Activation-Functions</a:t>
            </a:r>
            <a:r>
              <a:rPr lang="zh-CN" altLang="en-US" dirty="0">
                <a:latin typeface="Times New Roman"/>
                <a:cs typeface="Times New Roman"/>
              </a:rPr>
              <a:t> </a:t>
            </a:r>
            <a:endParaRPr lang="en-US" dirty="0">
              <a:latin typeface="Times New Roman"/>
              <a:cs typeface="Times New Roman"/>
            </a:endParaRPr>
          </a:p>
          <a:p>
            <a:r>
              <a:rPr lang="en-US" dirty="0">
                <a:latin typeface="Times New Roman"/>
                <a:cs typeface="Times New Roman"/>
                <a:hlinkClick r:id="rId5"/>
              </a:rPr>
              <a:t>http://proceedings.mlr.press/v28/goodfellow13.pdf</a:t>
            </a:r>
            <a:endParaRPr lang="en-US" dirty="0">
              <a:latin typeface="Times New Roman"/>
              <a:cs typeface="Times New Roman"/>
            </a:endParaRPr>
          </a:p>
          <a:p>
            <a:r>
              <a:rPr lang="en-US" dirty="0">
                <a:latin typeface="Times New Roman"/>
                <a:cs typeface="Times New Roman"/>
                <a:hlinkClick r:id="rId6"/>
              </a:rPr>
              <a:t>https://www.cs.toronto.edu/~hinton/absps/NatureDeepReview.pdf</a:t>
            </a:r>
            <a:endParaRPr lang="en-US" dirty="0">
              <a:latin typeface="Times New Roman"/>
              <a:cs typeface="Times New Roman"/>
            </a:endParaRPr>
          </a:p>
          <a:p>
            <a:endParaRPr lang="en-US" dirty="0">
              <a:latin typeface="Times New Roman"/>
              <a:cs typeface="Times New Roman"/>
            </a:endParaRPr>
          </a:p>
          <a:p>
            <a:endParaRPr lang="en-US" dirty="0">
              <a:latin typeface="Times New Roman"/>
              <a:cs typeface="Times New Roman"/>
            </a:endParaRPr>
          </a:p>
          <a:p>
            <a:endParaRPr lang="en-US"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2142836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0000FF"/>
                </a:solidFill>
                <a:latin typeface="Calibri" charset="0"/>
                <a:ea typeface="Calibri" charset="0"/>
                <a:cs typeface="Calibri" charset="0"/>
              </a:rPr>
              <a:t>Acknowledgments</a:t>
            </a:r>
            <a:endParaRPr lang="en-US" altLang="x-none" b="1" dirty="0">
              <a:solidFill>
                <a:srgbClr val="0000FF"/>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C403-9F4C-47A5-B053-E87944932F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8C0200-C02F-4376-88B6-DE71E19F9A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9B7B3B-5617-403D-9654-F84D7899B8D8}"/>
              </a:ext>
            </a:extLst>
          </p:cNvPr>
          <p:cNvPicPr>
            <a:picLocks noChangeAspect="1"/>
          </p:cNvPicPr>
          <p:nvPr/>
        </p:nvPicPr>
        <p:blipFill>
          <a:blip r:embed="rId2"/>
          <a:stretch>
            <a:fillRect/>
          </a:stretch>
        </p:blipFill>
        <p:spPr>
          <a:xfrm>
            <a:off x="1851266" y="685800"/>
            <a:ext cx="6121650" cy="6172200"/>
          </a:xfrm>
          <a:prstGeom prst="rect">
            <a:avLst/>
          </a:prstGeom>
        </p:spPr>
      </p:pic>
    </p:spTree>
    <p:extLst>
      <p:ext uri="{BB962C8B-B14F-4D97-AF65-F5344CB8AC3E}">
        <p14:creationId xmlns:p14="http://schemas.microsoft.com/office/powerpoint/2010/main" val="1131189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50652</TotalTime>
  <Words>3795</Words>
  <Application>Microsoft Office PowerPoint</Application>
  <PresentationFormat>On-screen Show (4:3)</PresentationFormat>
  <Paragraphs>843</Paragraphs>
  <Slides>86</Slides>
  <Notes>30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86</vt:i4>
      </vt:variant>
    </vt:vector>
  </HeadingPairs>
  <TitlesOfParts>
    <vt:vector size="104" baseType="lpstr">
      <vt:lpstr>Arial Unicode MS</vt:lpstr>
      <vt:lpstr>Arial-BoldItalicMT</vt:lpstr>
      <vt:lpstr>Monotype Sorts</vt:lpstr>
      <vt:lpstr>proxima-nova</vt:lpstr>
      <vt:lpstr>宋体</vt:lpstr>
      <vt:lpstr>Arial</vt:lpstr>
      <vt:lpstr>Calibri</vt:lpstr>
      <vt:lpstr>Cambria Math</vt:lpstr>
      <vt:lpstr>Courier New</vt:lpstr>
      <vt:lpstr>Georgia</vt:lpstr>
      <vt:lpstr>times</vt:lpstr>
      <vt:lpstr>Times New Roman</vt:lpstr>
      <vt:lpstr>Trebuchet MS</vt:lpstr>
      <vt:lpstr>Wingdings</vt:lpstr>
      <vt:lpstr>Wingdings 2</vt:lpstr>
      <vt:lpstr>Urban</vt:lpstr>
      <vt:lpstr>方程式</vt:lpstr>
      <vt:lpstr>Equation</vt:lpstr>
      <vt:lpstr>Introduction to Deep Learning</vt:lpstr>
      <vt:lpstr>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Foundation of Deep Learning</vt:lpstr>
      <vt:lpstr>“Big data”</vt:lpstr>
      <vt:lpstr>New computer</vt:lpstr>
      <vt:lpstr>Hall of Fames  in Deep Learning</vt:lpstr>
      <vt:lpstr>Deep learning in  Artificial intelligence (AI)</vt:lpstr>
      <vt:lpstr>Different approaches</vt:lpstr>
      <vt:lpstr>PowerPoint Presentation</vt:lpstr>
      <vt:lpstr>PowerPoint Presentation</vt:lpstr>
      <vt:lpstr>PowerPoint Presentation</vt:lpstr>
      <vt:lpstr>Supervised Machine learning</vt:lpstr>
      <vt:lpstr>Steps</vt:lpstr>
      <vt:lpstr>Machine Learning Evaluation</vt:lpstr>
      <vt:lpstr>Confusion Matrix – 混淆矩阵</vt:lpstr>
      <vt:lpstr>PowerPoint Presentation</vt:lpstr>
      <vt:lpstr>PowerPoint Presentation</vt:lpstr>
      <vt:lpstr>PowerPoint Presentation</vt:lpstr>
      <vt:lpstr>PowerPoint Presentation</vt:lpstr>
      <vt:lpstr>Deeper is Better?</vt:lpstr>
      <vt:lpstr>Why “Deep” neural network not “Fat” neural network?</vt:lpstr>
      <vt:lpstr>Fat + Short v.s. Thin + Tall</vt:lpstr>
      <vt:lpstr>Number of Neurons</vt:lpstr>
      <vt:lpstr>Why No Deep Network Before?</vt:lpstr>
      <vt:lpstr>Depth: Repeated Composition</vt:lpstr>
      <vt:lpstr>Features</vt:lpstr>
      <vt:lpstr>Input Features</vt:lpstr>
      <vt:lpstr>Input Features</vt:lpstr>
      <vt:lpstr>Learning Hierarchical Representations</vt:lpstr>
      <vt:lpstr>Learning Hierarchical Representations</vt:lpstr>
      <vt:lpstr>Example Application</vt:lpstr>
      <vt:lpstr>Example Application</vt:lpstr>
      <vt:lpstr>Handwriting Digit Recognition</vt:lpstr>
      <vt:lpstr>Handwriting Digit Recognition</vt:lpstr>
      <vt:lpstr>MNIST</vt:lpstr>
      <vt:lpstr>Deep Neural Network (DNN)</vt:lpstr>
      <vt:lpstr>Why DNN Works</vt:lpstr>
      <vt:lpstr>PowerPoint Presentation</vt:lpstr>
      <vt:lpstr>PowerPoint Presentation</vt:lpstr>
      <vt:lpstr>PowerPoint Presentation</vt:lpstr>
      <vt:lpstr>Softmax</vt:lpstr>
      <vt:lpstr>Softmax Advantages</vt:lpstr>
      <vt:lpstr>Softmax</vt:lpstr>
      <vt:lpstr>How to set network parameters</vt:lpstr>
      <vt:lpstr>Training Data</vt:lpstr>
      <vt:lpstr>Cost</vt:lpstr>
      <vt:lpstr>PowerPoint Presentation</vt:lpstr>
      <vt:lpstr>PowerPoint Presentation</vt:lpstr>
      <vt:lpstr>Vanishing Gradient Problem 梯度消失问题</vt:lpstr>
      <vt:lpstr>Rectified Linear Units (ReLU)</vt:lpstr>
      <vt:lpstr>ReLU Advantages</vt:lpstr>
      <vt:lpstr>Maxout </vt:lpstr>
      <vt:lpstr>Maxout </vt:lpstr>
      <vt:lpstr>Maxout </vt:lpstr>
      <vt:lpstr>Maxout </vt:lpstr>
      <vt:lpstr>Dropout</vt:lpstr>
      <vt:lpstr>PowerPoint Presentation</vt:lpstr>
      <vt:lpstr>Dropout - Intuitive Reason</vt:lpstr>
      <vt:lpstr>Dropout is an ensemble</vt:lpstr>
      <vt:lpstr>Dropout is an ensemble</vt:lpstr>
      <vt:lpstr>Dropout is an ensemble</vt:lpstr>
      <vt:lpstr>Dropout is an ensemble</vt:lpstr>
      <vt:lpstr>PowerPoint Presentation</vt:lpstr>
      <vt:lpstr>PowerPoint Presentation</vt:lpstr>
      <vt:lpstr>PowerPoint Presentation</vt:lpstr>
      <vt:lpstr>Feature Scaling</vt:lpstr>
      <vt:lpstr>Feature Scaling</vt:lpstr>
      <vt:lpstr>How about Hidden Layer?</vt:lpstr>
      <vt:lpstr>PowerPoint Presentation</vt:lpstr>
      <vt:lpstr>PowerPoint Presentation</vt:lpstr>
      <vt:lpstr>PowerPoint Presentation</vt:lpstr>
      <vt:lpstr>PowerPoint Presentation</vt:lpstr>
      <vt:lpstr>Test stage</vt:lpstr>
      <vt:lpstr>Benefits</vt:lpstr>
      <vt:lpstr>Summary</vt:lpstr>
      <vt:lpstr>Further Reading</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Xu Chunhui</cp:lastModifiedBy>
  <cp:revision>805</cp:revision>
  <dcterms:created xsi:type="dcterms:W3CDTF">2006-08-16T00:00:00Z</dcterms:created>
  <dcterms:modified xsi:type="dcterms:W3CDTF">2019-10-29T00:09:53Z</dcterms:modified>
</cp:coreProperties>
</file>